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0" r:id="rId6"/>
    <p:sldId id="277" r:id="rId7"/>
    <p:sldId id="281" r:id="rId8"/>
    <p:sldId id="268" r:id="rId9"/>
    <p:sldId id="276" r:id="rId10"/>
    <p:sldId id="269" r:id="rId11"/>
    <p:sldId id="282" r:id="rId12"/>
    <p:sldId id="267" r:id="rId13"/>
    <p:sldId id="278" r:id="rId14"/>
    <p:sldId id="273" r:id="rId15"/>
    <p:sldId id="280" r:id="rId16"/>
    <p:sldId id="283" r:id="rId17"/>
    <p:sldId id="284" r:id="rId18"/>
    <p:sldId id="285" r:id="rId19"/>
    <p:sldId id="26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0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8928AF-1BFB-44D7-8B6C-763B360D4E01}" v="8" dt="2022-10-05T18:04:26.1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5" autoAdjust="0"/>
    <p:restoredTop sz="94660"/>
  </p:normalViewPr>
  <p:slideViewPr>
    <p:cSldViewPr snapToGrid="0">
      <p:cViewPr varScale="1">
        <p:scale>
          <a:sx n="67" d="100"/>
          <a:sy n="67" d="100"/>
        </p:scale>
        <p:origin x="48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DCB50-7BEC-4C5B-B923-ED3A35A0A5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603503-2867-4C02-BFD6-648EFDAC6E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CC4C82-AC2F-474C-B58A-CF795BC913DA}"/>
              </a:ext>
            </a:extLst>
          </p:cNvPr>
          <p:cNvSpPr>
            <a:spLocks noGrp="1"/>
          </p:cNvSpPr>
          <p:nvPr>
            <p:ph type="dt" sz="half" idx="10"/>
          </p:nvPr>
        </p:nvSpPr>
        <p:spPr/>
        <p:txBody>
          <a:bodyPr/>
          <a:lstStyle/>
          <a:p>
            <a:fld id="{FD188103-56E2-4A82-8419-F162675FEA92}" type="datetimeFigureOut">
              <a:rPr lang="en-US" smtClean="0"/>
              <a:t>11/7/2022</a:t>
            </a:fld>
            <a:endParaRPr lang="en-US"/>
          </a:p>
        </p:txBody>
      </p:sp>
      <p:sp>
        <p:nvSpPr>
          <p:cNvPr id="5" name="Footer Placeholder 4">
            <a:extLst>
              <a:ext uri="{FF2B5EF4-FFF2-40B4-BE49-F238E27FC236}">
                <a16:creationId xmlns:a16="http://schemas.microsoft.com/office/drawing/2014/main" id="{F481A00F-F9A8-4764-AE73-4CCE8FA79F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D202A4-F10D-491C-8CAD-D0ABFE5F2A17}"/>
              </a:ext>
            </a:extLst>
          </p:cNvPr>
          <p:cNvSpPr>
            <a:spLocks noGrp="1"/>
          </p:cNvSpPr>
          <p:nvPr>
            <p:ph type="sldNum" sz="quarter" idx="12"/>
          </p:nvPr>
        </p:nvSpPr>
        <p:spPr/>
        <p:txBody>
          <a:bodyPr/>
          <a:lstStyle/>
          <a:p>
            <a:fld id="{5B5CC120-E122-4BB9-8A81-916B5F89F504}" type="slidenum">
              <a:rPr lang="en-US" smtClean="0"/>
              <a:t>‹#›</a:t>
            </a:fld>
            <a:endParaRPr lang="en-US"/>
          </a:p>
        </p:txBody>
      </p:sp>
    </p:spTree>
    <p:extLst>
      <p:ext uri="{BB962C8B-B14F-4D97-AF65-F5344CB8AC3E}">
        <p14:creationId xmlns:p14="http://schemas.microsoft.com/office/powerpoint/2010/main" val="965113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E0F1A-79CC-4219-B0E0-86CE7ED867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FDAD87-78F8-4FBF-A43F-A0450096B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2A5F09-18CD-4D1D-9572-E76D8FD8DC4F}"/>
              </a:ext>
            </a:extLst>
          </p:cNvPr>
          <p:cNvSpPr>
            <a:spLocks noGrp="1"/>
          </p:cNvSpPr>
          <p:nvPr>
            <p:ph type="dt" sz="half" idx="10"/>
          </p:nvPr>
        </p:nvSpPr>
        <p:spPr/>
        <p:txBody>
          <a:bodyPr/>
          <a:lstStyle/>
          <a:p>
            <a:fld id="{FD188103-56E2-4A82-8419-F162675FEA92}" type="datetimeFigureOut">
              <a:rPr lang="en-US" smtClean="0"/>
              <a:t>11/7/2022</a:t>
            </a:fld>
            <a:endParaRPr lang="en-US"/>
          </a:p>
        </p:txBody>
      </p:sp>
      <p:sp>
        <p:nvSpPr>
          <p:cNvPr id="5" name="Footer Placeholder 4">
            <a:extLst>
              <a:ext uri="{FF2B5EF4-FFF2-40B4-BE49-F238E27FC236}">
                <a16:creationId xmlns:a16="http://schemas.microsoft.com/office/drawing/2014/main" id="{BBF98EC1-FF7B-4D3A-BDA6-21528A65AB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18A3E4-55D6-444B-9A99-A870E71F4E35}"/>
              </a:ext>
            </a:extLst>
          </p:cNvPr>
          <p:cNvSpPr>
            <a:spLocks noGrp="1"/>
          </p:cNvSpPr>
          <p:nvPr>
            <p:ph type="sldNum" sz="quarter" idx="12"/>
          </p:nvPr>
        </p:nvSpPr>
        <p:spPr/>
        <p:txBody>
          <a:bodyPr/>
          <a:lstStyle/>
          <a:p>
            <a:fld id="{5B5CC120-E122-4BB9-8A81-916B5F89F504}" type="slidenum">
              <a:rPr lang="en-US" smtClean="0"/>
              <a:t>‹#›</a:t>
            </a:fld>
            <a:endParaRPr lang="en-US"/>
          </a:p>
        </p:txBody>
      </p:sp>
    </p:spTree>
    <p:extLst>
      <p:ext uri="{BB962C8B-B14F-4D97-AF65-F5344CB8AC3E}">
        <p14:creationId xmlns:p14="http://schemas.microsoft.com/office/powerpoint/2010/main" val="2595454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016C21-1DEB-4D68-9D3E-81F2F87FD5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ED9F16-7629-42DD-9B94-AB2D14A5B3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03F3A6-E155-4EE4-B157-BEDD0C6A7BD9}"/>
              </a:ext>
            </a:extLst>
          </p:cNvPr>
          <p:cNvSpPr>
            <a:spLocks noGrp="1"/>
          </p:cNvSpPr>
          <p:nvPr>
            <p:ph type="dt" sz="half" idx="10"/>
          </p:nvPr>
        </p:nvSpPr>
        <p:spPr/>
        <p:txBody>
          <a:bodyPr/>
          <a:lstStyle/>
          <a:p>
            <a:fld id="{FD188103-56E2-4A82-8419-F162675FEA92}" type="datetimeFigureOut">
              <a:rPr lang="en-US" smtClean="0"/>
              <a:t>11/7/2022</a:t>
            </a:fld>
            <a:endParaRPr lang="en-US"/>
          </a:p>
        </p:txBody>
      </p:sp>
      <p:sp>
        <p:nvSpPr>
          <p:cNvPr id="5" name="Footer Placeholder 4">
            <a:extLst>
              <a:ext uri="{FF2B5EF4-FFF2-40B4-BE49-F238E27FC236}">
                <a16:creationId xmlns:a16="http://schemas.microsoft.com/office/drawing/2014/main" id="{98BB5E56-BC23-4BA5-BAE6-310349382B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DB475-42BD-4A55-9F27-CE42EDE9B029}"/>
              </a:ext>
            </a:extLst>
          </p:cNvPr>
          <p:cNvSpPr>
            <a:spLocks noGrp="1"/>
          </p:cNvSpPr>
          <p:nvPr>
            <p:ph type="sldNum" sz="quarter" idx="12"/>
          </p:nvPr>
        </p:nvSpPr>
        <p:spPr/>
        <p:txBody>
          <a:bodyPr/>
          <a:lstStyle/>
          <a:p>
            <a:fld id="{5B5CC120-E122-4BB9-8A81-916B5F89F504}" type="slidenum">
              <a:rPr lang="en-US" smtClean="0"/>
              <a:t>‹#›</a:t>
            </a:fld>
            <a:endParaRPr lang="en-US"/>
          </a:p>
        </p:txBody>
      </p:sp>
    </p:spTree>
    <p:extLst>
      <p:ext uri="{BB962C8B-B14F-4D97-AF65-F5344CB8AC3E}">
        <p14:creationId xmlns:p14="http://schemas.microsoft.com/office/powerpoint/2010/main" val="493019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0D870-232D-4388-9992-B6471F1874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E3C53E-95B8-49A8-B24E-DC53F2DB54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01245B-B9A6-41D6-B60C-ECA9C5334D7E}"/>
              </a:ext>
            </a:extLst>
          </p:cNvPr>
          <p:cNvSpPr>
            <a:spLocks noGrp="1"/>
          </p:cNvSpPr>
          <p:nvPr>
            <p:ph type="dt" sz="half" idx="10"/>
          </p:nvPr>
        </p:nvSpPr>
        <p:spPr/>
        <p:txBody>
          <a:bodyPr/>
          <a:lstStyle/>
          <a:p>
            <a:fld id="{FD188103-56E2-4A82-8419-F162675FEA92}" type="datetimeFigureOut">
              <a:rPr lang="en-US" smtClean="0"/>
              <a:t>11/7/2022</a:t>
            </a:fld>
            <a:endParaRPr lang="en-US"/>
          </a:p>
        </p:txBody>
      </p:sp>
      <p:sp>
        <p:nvSpPr>
          <p:cNvPr id="5" name="Footer Placeholder 4">
            <a:extLst>
              <a:ext uri="{FF2B5EF4-FFF2-40B4-BE49-F238E27FC236}">
                <a16:creationId xmlns:a16="http://schemas.microsoft.com/office/drawing/2014/main" id="{23FC3847-8124-48D9-BCEF-4850BF4B90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B1659A-F097-44DE-A071-894261813BA8}"/>
              </a:ext>
            </a:extLst>
          </p:cNvPr>
          <p:cNvSpPr>
            <a:spLocks noGrp="1"/>
          </p:cNvSpPr>
          <p:nvPr>
            <p:ph type="sldNum" sz="quarter" idx="12"/>
          </p:nvPr>
        </p:nvSpPr>
        <p:spPr/>
        <p:txBody>
          <a:bodyPr/>
          <a:lstStyle/>
          <a:p>
            <a:fld id="{5B5CC120-E122-4BB9-8A81-916B5F89F504}" type="slidenum">
              <a:rPr lang="en-US" smtClean="0"/>
              <a:t>‹#›</a:t>
            </a:fld>
            <a:endParaRPr lang="en-US"/>
          </a:p>
        </p:txBody>
      </p:sp>
    </p:spTree>
    <p:extLst>
      <p:ext uri="{BB962C8B-B14F-4D97-AF65-F5344CB8AC3E}">
        <p14:creationId xmlns:p14="http://schemas.microsoft.com/office/powerpoint/2010/main" val="136754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EBE17-6EC2-4F6C-BD62-E8DE7B1AC1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C1FE87-AC3D-4824-8462-3A6045DCEF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F7E454-4077-4236-81B4-FDA2855FE0B7}"/>
              </a:ext>
            </a:extLst>
          </p:cNvPr>
          <p:cNvSpPr>
            <a:spLocks noGrp="1"/>
          </p:cNvSpPr>
          <p:nvPr>
            <p:ph type="dt" sz="half" idx="10"/>
          </p:nvPr>
        </p:nvSpPr>
        <p:spPr/>
        <p:txBody>
          <a:bodyPr/>
          <a:lstStyle/>
          <a:p>
            <a:fld id="{FD188103-56E2-4A82-8419-F162675FEA92}" type="datetimeFigureOut">
              <a:rPr lang="en-US" smtClean="0"/>
              <a:t>11/7/2022</a:t>
            </a:fld>
            <a:endParaRPr lang="en-US"/>
          </a:p>
        </p:txBody>
      </p:sp>
      <p:sp>
        <p:nvSpPr>
          <p:cNvPr id="5" name="Footer Placeholder 4">
            <a:extLst>
              <a:ext uri="{FF2B5EF4-FFF2-40B4-BE49-F238E27FC236}">
                <a16:creationId xmlns:a16="http://schemas.microsoft.com/office/drawing/2014/main" id="{DB3A97C5-1822-4271-9D38-C7ADF9C113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F97851-F51A-4693-BD05-705B1AADD556}"/>
              </a:ext>
            </a:extLst>
          </p:cNvPr>
          <p:cNvSpPr>
            <a:spLocks noGrp="1"/>
          </p:cNvSpPr>
          <p:nvPr>
            <p:ph type="sldNum" sz="quarter" idx="12"/>
          </p:nvPr>
        </p:nvSpPr>
        <p:spPr/>
        <p:txBody>
          <a:bodyPr/>
          <a:lstStyle/>
          <a:p>
            <a:fld id="{5B5CC120-E122-4BB9-8A81-916B5F89F504}" type="slidenum">
              <a:rPr lang="en-US" smtClean="0"/>
              <a:t>‹#›</a:t>
            </a:fld>
            <a:endParaRPr lang="en-US"/>
          </a:p>
        </p:txBody>
      </p:sp>
    </p:spTree>
    <p:extLst>
      <p:ext uri="{BB962C8B-B14F-4D97-AF65-F5344CB8AC3E}">
        <p14:creationId xmlns:p14="http://schemas.microsoft.com/office/powerpoint/2010/main" val="1870807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3CADE-2554-4341-A1B7-CBA7CB1E02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3283F2-F86A-48F9-9A8F-124A26AAAC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60DD23-7F5E-48B4-B611-EA11CE17E8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22E97D-0D48-41A8-AA3C-4DE63D17AFCF}"/>
              </a:ext>
            </a:extLst>
          </p:cNvPr>
          <p:cNvSpPr>
            <a:spLocks noGrp="1"/>
          </p:cNvSpPr>
          <p:nvPr>
            <p:ph type="dt" sz="half" idx="10"/>
          </p:nvPr>
        </p:nvSpPr>
        <p:spPr/>
        <p:txBody>
          <a:bodyPr/>
          <a:lstStyle/>
          <a:p>
            <a:fld id="{FD188103-56E2-4A82-8419-F162675FEA92}" type="datetimeFigureOut">
              <a:rPr lang="en-US" smtClean="0"/>
              <a:t>11/7/2022</a:t>
            </a:fld>
            <a:endParaRPr lang="en-US"/>
          </a:p>
        </p:txBody>
      </p:sp>
      <p:sp>
        <p:nvSpPr>
          <p:cNvPr id="6" name="Footer Placeholder 5">
            <a:extLst>
              <a:ext uri="{FF2B5EF4-FFF2-40B4-BE49-F238E27FC236}">
                <a16:creationId xmlns:a16="http://schemas.microsoft.com/office/drawing/2014/main" id="{45A14E45-4B10-42AD-9405-631A9F77DE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214278-9A00-4F93-A82C-3325956B5AD9}"/>
              </a:ext>
            </a:extLst>
          </p:cNvPr>
          <p:cNvSpPr>
            <a:spLocks noGrp="1"/>
          </p:cNvSpPr>
          <p:nvPr>
            <p:ph type="sldNum" sz="quarter" idx="12"/>
          </p:nvPr>
        </p:nvSpPr>
        <p:spPr/>
        <p:txBody>
          <a:bodyPr/>
          <a:lstStyle/>
          <a:p>
            <a:fld id="{5B5CC120-E122-4BB9-8A81-916B5F89F504}" type="slidenum">
              <a:rPr lang="en-US" smtClean="0"/>
              <a:t>‹#›</a:t>
            </a:fld>
            <a:endParaRPr lang="en-US"/>
          </a:p>
        </p:txBody>
      </p:sp>
    </p:spTree>
    <p:extLst>
      <p:ext uri="{BB962C8B-B14F-4D97-AF65-F5344CB8AC3E}">
        <p14:creationId xmlns:p14="http://schemas.microsoft.com/office/powerpoint/2010/main" val="551841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AB54E-EDF6-49B3-939C-5E724DAA7B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6555BC-FD92-483F-86CB-EF21A1E592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A571BD-9ECE-4C21-B56F-2308973731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A1AD21-C900-4A08-AF97-C9CEE077ED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4ED6C3-15D7-495C-B32B-E7471AA1E3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339BF2-ECDA-4A34-87D0-BFC8E4F098D4}"/>
              </a:ext>
            </a:extLst>
          </p:cNvPr>
          <p:cNvSpPr>
            <a:spLocks noGrp="1"/>
          </p:cNvSpPr>
          <p:nvPr>
            <p:ph type="dt" sz="half" idx="10"/>
          </p:nvPr>
        </p:nvSpPr>
        <p:spPr/>
        <p:txBody>
          <a:bodyPr/>
          <a:lstStyle/>
          <a:p>
            <a:fld id="{FD188103-56E2-4A82-8419-F162675FEA92}" type="datetimeFigureOut">
              <a:rPr lang="en-US" smtClean="0"/>
              <a:t>11/7/2022</a:t>
            </a:fld>
            <a:endParaRPr lang="en-US"/>
          </a:p>
        </p:txBody>
      </p:sp>
      <p:sp>
        <p:nvSpPr>
          <p:cNvPr id="8" name="Footer Placeholder 7">
            <a:extLst>
              <a:ext uri="{FF2B5EF4-FFF2-40B4-BE49-F238E27FC236}">
                <a16:creationId xmlns:a16="http://schemas.microsoft.com/office/drawing/2014/main" id="{C8353CF1-C7D5-4199-8435-F3128633A0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EB7C95-FCD7-4D0A-9349-0C15091E66BC}"/>
              </a:ext>
            </a:extLst>
          </p:cNvPr>
          <p:cNvSpPr>
            <a:spLocks noGrp="1"/>
          </p:cNvSpPr>
          <p:nvPr>
            <p:ph type="sldNum" sz="quarter" idx="12"/>
          </p:nvPr>
        </p:nvSpPr>
        <p:spPr/>
        <p:txBody>
          <a:bodyPr/>
          <a:lstStyle/>
          <a:p>
            <a:fld id="{5B5CC120-E122-4BB9-8A81-916B5F89F504}" type="slidenum">
              <a:rPr lang="en-US" smtClean="0"/>
              <a:t>‹#›</a:t>
            </a:fld>
            <a:endParaRPr lang="en-US"/>
          </a:p>
        </p:txBody>
      </p:sp>
    </p:spTree>
    <p:extLst>
      <p:ext uri="{BB962C8B-B14F-4D97-AF65-F5344CB8AC3E}">
        <p14:creationId xmlns:p14="http://schemas.microsoft.com/office/powerpoint/2010/main" val="406598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B6444-342F-45A3-9E50-1C46C7F5EF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82A739-0AB0-4C80-920A-09C9892E178A}"/>
              </a:ext>
            </a:extLst>
          </p:cNvPr>
          <p:cNvSpPr>
            <a:spLocks noGrp="1"/>
          </p:cNvSpPr>
          <p:nvPr>
            <p:ph type="dt" sz="half" idx="10"/>
          </p:nvPr>
        </p:nvSpPr>
        <p:spPr/>
        <p:txBody>
          <a:bodyPr/>
          <a:lstStyle/>
          <a:p>
            <a:fld id="{FD188103-56E2-4A82-8419-F162675FEA92}" type="datetimeFigureOut">
              <a:rPr lang="en-US" smtClean="0"/>
              <a:t>11/7/2022</a:t>
            </a:fld>
            <a:endParaRPr lang="en-US"/>
          </a:p>
        </p:txBody>
      </p:sp>
      <p:sp>
        <p:nvSpPr>
          <p:cNvPr id="4" name="Footer Placeholder 3">
            <a:extLst>
              <a:ext uri="{FF2B5EF4-FFF2-40B4-BE49-F238E27FC236}">
                <a16:creationId xmlns:a16="http://schemas.microsoft.com/office/drawing/2014/main" id="{39D549D1-4BE7-4627-B5CF-46EA968F23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44145D-8AAF-4E37-8A3B-B0A2CBC9C21B}"/>
              </a:ext>
            </a:extLst>
          </p:cNvPr>
          <p:cNvSpPr>
            <a:spLocks noGrp="1"/>
          </p:cNvSpPr>
          <p:nvPr>
            <p:ph type="sldNum" sz="quarter" idx="12"/>
          </p:nvPr>
        </p:nvSpPr>
        <p:spPr/>
        <p:txBody>
          <a:bodyPr/>
          <a:lstStyle/>
          <a:p>
            <a:fld id="{5B5CC120-E122-4BB9-8A81-916B5F89F504}" type="slidenum">
              <a:rPr lang="en-US" smtClean="0"/>
              <a:t>‹#›</a:t>
            </a:fld>
            <a:endParaRPr lang="en-US"/>
          </a:p>
        </p:txBody>
      </p:sp>
    </p:spTree>
    <p:extLst>
      <p:ext uri="{BB962C8B-B14F-4D97-AF65-F5344CB8AC3E}">
        <p14:creationId xmlns:p14="http://schemas.microsoft.com/office/powerpoint/2010/main" val="2071748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AAA0EE-8AED-4945-8861-70935C970187}"/>
              </a:ext>
            </a:extLst>
          </p:cNvPr>
          <p:cNvSpPr>
            <a:spLocks noGrp="1"/>
          </p:cNvSpPr>
          <p:nvPr>
            <p:ph type="dt" sz="half" idx="10"/>
          </p:nvPr>
        </p:nvSpPr>
        <p:spPr/>
        <p:txBody>
          <a:bodyPr/>
          <a:lstStyle/>
          <a:p>
            <a:fld id="{FD188103-56E2-4A82-8419-F162675FEA92}" type="datetimeFigureOut">
              <a:rPr lang="en-US" smtClean="0"/>
              <a:t>11/7/2022</a:t>
            </a:fld>
            <a:endParaRPr lang="en-US"/>
          </a:p>
        </p:txBody>
      </p:sp>
      <p:sp>
        <p:nvSpPr>
          <p:cNvPr id="3" name="Footer Placeholder 2">
            <a:extLst>
              <a:ext uri="{FF2B5EF4-FFF2-40B4-BE49-F238E27FC236}">
                <a16:creationId xmlns:a16="http://schemas.microsoft.com/office/drawing/2014/main" id="{EF683118-F780-4F64-9BDF-95D9751C6B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B25D79-73E8-4E32-B0E6-19034D77EF21}"/>
              </a:ext>
            </a:extLst>
          </p:cNvPr>
          <p:cNvSpPr>
            <a:spLocks noGrp="1"/>
          </p:cNvSpPr>
          <p:nvPr>
            <p:ph type="sldNum" sz="quarter" idx="12"/>
          </p:nvPr>
        </p:nvSpPr>
        <p:spPr/>
        <p:txBody>
          <a:bodyPr/>
          <a:lstStyle/>
          <a:p>
            <a:fld id="{5B5CC120-E122-4BB9-8A81-916B5F89F504}" type="slidenum">
              <a:rPr lang="en-US" smtClean="0"/>
              <a:t>‹#›</a:t>
            </a:fld>
            <a:endParaRPr lang="en-US"/>
          </a:p>
        </p:txBody>
      </p:sp>
    </p:spTree>
    <p:extLst>
      <p:ext uri="{BB962C8B-B14F-4D97-AF65-F5344CB8AC3E}">
        <p14:creationId xmlns:p14="http://schemas.microsoft.com/office/powerpoint/2010/main" val="3356036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6E739-5719-47CF-AECD-BE7D67C9DB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965477-A44F-4686-BCFB-808D784159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C080F0-17E3-4293-81A5-312767E760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2D4569-74A2-4916-974B-568C7DCD561C}"/>
              </a:ext>
            </a:extLst>
          </p:cNvPr>
          <p:cNvSpPr>
            <a:spLocks noGrp="1"/>
          </p:cNvSpPr>
          <p:nvPr>
            <p:ph type="dt" sz="half" idx="10"/>
          </p:nvPr>
        </p:nvSpPr>
        <p:spPr/>
        <p:txBody>
          <a:bodyPr/>
          <a:lstStyle/>
          <a:p>
            <a:fld id="{FD188103-56E2-4A82-8419-F162675FEA92}" type="datetimeFigureOut">
              <a:rPr lang="en-US" smtClean="0"/>
              <a:t>11/7/2022</a:t>
            </a:fld>
            <a:endParaRPr lang="en-US"/>
          </a:p>
        </p:txBody>
      </p:sp>
      <p:sp>
        <p:nvSpPr>
          <p:cNvPr id="6" name="Footer Placeholder 5">
            <a:extLst>
              <a:ext uri="{FF2B5EF4-FFF2-40B4-BE49-F238E27FC236}">
                <a16:creationId xmlns:a16="http://schemas.microsoft.com/office/drawing/2014/main" id="{2EAD6341-E391-4C50-A535-1676037ED7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C554EA-800A-4A46-8A3C-73F8D6F07980}"/>
              </a:ext>
            </a:extLst>
          </p:cNvPr>
          <p:cNvSpPr>
            <a:spLocks noGrp="1"/>
          </p:cNvSpPr>
          <p:nvPr>
            <p:ph type="sldNum" sz="quarter" idx="12"/>
          </p:nvPr>
        </p:nvSpPr>
        <p:spPr/>
        <p:txBody>
          <a:bodyPr/>
          <a:lstStyle/>
          <a:p>
            <a:fld id="{5B5CC120-E122-4BB9-8A81-916B5F89F504}" type="slidenum">
              <a:rPr lang="en-US" smtClean="0"/>
              <a:t>‹#›</a:t>
            </a:fld>
            <a:endParaRPr lang="en-US"/>
          </a:p>
        </p:txBody>
      </p:sp>
    </p:spTree>
    <p:extLst>
      <p:ext uri="{BB962C8B-B14F-4D97-AF65-F5344CB8AC3E}">
        <p14:creationId xmlns:p14="http://schemas.microsoft.com/office/powerpoint/2010/main" val="3758337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DDB3C-6832-48A4-9C7D-86E801223F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5624BB-3BD0-4301-A780-EA786A7316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3E0822A-B6DC-4DDD-8098-769BADC534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673973-3FFF-4D09-A0EF-F265A229D903}"/>
              </a:ext>
            </a:extLst>
          </p:cNvPr>
          <p:cNvSpPr>
            <a:spLocks noGrp="1"/>
          </p:cNvSpPr>
          <p:nvPr>
            <p:ph type="dt" sz="half" idx="10"/>
          </p:nvPr>
        </p:nvSpPr>
        <p:spPr/>
        <p:txBody>
          <a:bodyPr/>
          <a:lstStyle/>
          <a:p>
            <a:fld id="{FD188103-56E2-4A82-8419-F162675FEA92}" type="datetimeFigureOut">
              <a:rPr lang="en-US" smtClean="0"/>
              <a:t>11/7/2022</a:t>
            </a:fld>
            <a:endParaRPr lang="en-US"/>
          </a:p>
        </p:txBody>
      </p:sp>
      <p:sp>
        <p:nvSpPr>
          <p:cNvPr id="6" name="Footer Placeholder 5">
            <a:extLst>
              <a:ext uri="{FF2B5EF4-FFF2-40B4-BE49-F238E27FC236}">
                <a16:creationId xmlns:a16="http://schemas.microsoft.com/office/drawing/2014/main" id="{256B2C3F-C302-4B39-954C-E5867FB3C4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E4FF43-1FC9-42DB-B5E7-4D76DA4E3179}"/>
              </a:ext>
            </a:extLst>
          </p:cNvPr>
          <p:cNvSpPr>
            <a:spLocks noGrp="1"/>
          </p:cNvSpPr>
          <p:nvPr>
            <p:ph type="sldNum" sz="quarter" idx="12"/>
          </p:nvPr>
        </p:nvSpPr>
        <p:spPr/>
        <p:txBody>
          <a:bodyPr/>
          <a:lstStyle/>
          <a:p>
            <a:fld id="{5B5CC120-E122-4BB9-8A81-916B5F89F504}" type="slidenum">
              <a:rPr lang="en-US" smtClean="0"/>
              <a:t>‹#›</a:t>
            </a:fld>
            <a:endParaRPr lang="en-US"/>
          </a:p>
        </p:txBody>
      </p:sp>
    </p:spTree>
    <p:extLst>
      <p:ext uri="{BB962C8B-B14F-4D97-AF65-F5344CB8AC3E}">
        <p14:creationId xmlns:p14="http://schemas.microsoft.com/office/powerpoint/2010/main" val="3898944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E8A531-E477-4FEF-AC0D-E2001EFAE4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1EC341-43B6-4C24-9508-6F2A5D29C7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18C7AA-E955-45AE-8E68-D42AD1D5A3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188103-56E2-4A82-8419-F162675FEA92}" type="datetimeFigureOut">
              <a:rPr lang="en-US" smtClean="0"/>
              <a:t>11/7/2022</a:t>
            </a:fld>
            <a:endParaRPr lang="en-US"/>
          </a:p>
        </p:txBody>
      </p:sp>
      <p:sp>
        <p:nvSpPr>
          <p:cNvPr id="5" name="Footer Placeholder 4">
            <a:extLst>
              <a:ext uri="{FF2B5EF4-FFF2-40B4-BE49-F238E27FC236}">
                <a16:creationId xmlns:a16="http://schemas.microsoft.com/office/drawing/2014/main" id="{85B927C5-E8F3-4885-860C-E851D99A9C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9B151B-151A-45CB-A45A-1816B096FD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CC120-E122-4BB9-8A81-916B5F89F504}" type="slidenum">
              <a:rPr lang="en-US" smtClean="0"/>
              <a:t>‹#›</a:t>
            </a:fld>
            <a:endParaRPr lang="en-US"/>
          </a:p>
        </p:txBody>
      </p:sp>
    </p:spTree>
    <p:extLst>
      <p:ext uri="{BB962C8B-B14F-4D97-AF65-F5344CB8AC3E}">
        <p14:creationId xmlns:p14="http://schemas.microsoft.com/office/powerpoint/2010/main" val="4056251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7271A2-060B-450F-B90E-A34481BB1B48}"/>
              </a:ext>
            </a:extLst>
          </p:cNvPr>
          <p:cNvSpPr txBox="1"/>
          <p:nvPr/>
        </p:nvSpPr>
        <p:spPr>
          <a:xfrm>
            <a:off x="4686300" y="4905374"/>
            <a:ext cx="7248525" cy="1477328"/>
          </a:xfrm>
          <a:prstGeom prst="rect">
            <a:avLst/>
          </a:prstGeom>
          <a:noFill/>
        </p:spPr>
        <p:txBody>
          <a:bodyPr wrap="square" rtlCol="0">
            <a:spAutoFit/>
          </a:bodyPr>
          <a:lstStyle/>
          <a:p>
            <a:pPr algn="ctr"/>
            <a:r>
              <a:rPr lang="en-US" b="1" dirty="0">
                <a:latin typeface="Bookman Old Style" panose="02050604050505020204" pitchFamily="18" charset="0"/>
              </a:rPr>
              <a:t>The Legacy of Mary Mallon </a:t>
            </a:r>
          </a:p>
          <a:p>
            <a:pPr algn="ctr"/>
            <a:r>
              <a:rPr lang="en-US" b="1" dirty="0">
                <a:latin typeface="Bookman Old Style" panose="02050604050505020204" pitchFamily="18" charset="0"/>
              </a:rPr>
              <a:t>Kirsten McNurlin, RN, BSN, CIC </a:t>
            </a:r>
          </a:p>
          <a:p>
            <a:pPr algn="ctr"/>
            <a:r>
              <a:rPr lang="en-US" b="1" dirty="0">
                <a:latin typeface="Bookman Old Style" panose="02050604050505020204" pitchFamily="18" charset="0"/>
              </a:rPr>
              <a:t>APIC MT Fall Retreat </a:t>
            </a:r>
          </a:p>
          <a:p>
            <a:pPr algn="ctr"/>
            <a:r>
              <a:rPr lang="en-US" b="1" dirty="0">
                <a:latin typeface="Bookman Old Style" panose="02050604050505020204" pitchFamily="18" charset="0"/>
              </a:rPr>
              <a:t>Hamilton, MT </a:t>
            </a:r>
          </a:p>
          <a:p>
            <a:pPr algn="ctr"/>
            <a:r>
              <a:rPr lang="en-US" b="1" dirty="0">
                <a:latin typeface="Bookman Old Style" panose="02050604050505020204" pitchFamily="18" charset="0"/>
              </a:rPr>
              <a:t>08 October 2022 </a:t>
            </a:r>
          </a:p>
        </p:txBody>
      </p:sp>
    </p:spTree>
    <p:extLst>
      <p:ext uri="{BB962C8B-B14F-4D97-AF65-F5344CB8AC3E}">
        <p14:creationId xmlns:p14="http://schemas.microsoft.com/office/powerpoint/2010/main" val="1920515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D103E7-4303-4B00-BD5F-089767530920}"/>
              </a:ext>
            </a:extLst>
          </p:cNvPr>
          <p:cNvSpPr>
            <a:spLocks noGrp="1"/>
          </p:cNvSpPr>
          <p:nvPr>
            <p:ph type="title"/>
          </p:nvPr>
        </p:nvSpPr>
        <p:spPr>
          <a:xfrm>
            <a:off x="572493" y="238539"/>
            <a:ext cx="11047013" cy="1434415"/>
          </a:xfrm>
        </p:spPr>
        <p:txBody>
          <a:bodyPr anchor="b">
            <a:normAutofit fontScale="90000"/>
          </a:bodyPr>
          <a:lstStyle/>
          <a:p>
            <a:r>
              <a:rPr lang="en-US" sz="5400" dirty="0">
                <a:latin typeface="Bookman Old Style" panose="02050604050505020204" pitchFamily="18" charset="0"/>
              </a:rPr>
              <a:t>George Francis O’Neill – Attorney </a:t>
            </a:r>
          </a:p>
        </p:txBody>
      </p:sp>
      <p:sp>
        <p:nvSpPr>
          <p:cNvPr id="12"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3E5EC7C-C1F2-4FD3-916B-7FE9B33DAC7D}"/>
              </a:ext>
            </a:extLst>
          </p:cNvPr>
          <p:cNvPicPr>
            <a:picLocks noChangeAspect="1"/>
          </p:cNvPicPr>
          <p:nvPr/>
        </p:nvPicPr>
        <p:blipFill rotWithShape="1">
          <a:blip r:embed="rId2"/>
          <a:srcRect l="8844" r="9089" b="-3"/>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FCD2E29F-D983-4407-AE3E-ACF44C56BE97}"/>
              </a:ext>
            </a:extLst>
          </p:cNvPr>
          <p:cNvSpPr>
            <a:spLocks noGrp="1"/>
          </p:cNvSpPr>
          <p:nvPr>
            <p:ph idx="1"/>
          </p:nvPr>
        </p:nvSpPr>
        <p:spPr>
          <a:xfrm>
            <a:off x="4905955" y="2071316"/>
            <a:ext cx="6713552" cy="4114800"/>
          </a:xfrm>
        </p:spPr>
        <p:txBody>
          <a:bodyPr anchor="t">
            <a:normAutofit/>
          </a:bodyPr>
          <a:lstStyle/>
          <a:p>
            <a:r>
              <a:rPr lang="en-US" sz="2200" dirty="0">
                <a:latin typeface="Bookman Old Style" panose="02050604050505020204" pitchFamily="18" charset="0"/>
              </a:rPr>
              <a:t>Biography</a:t>
            </a:r>
          </a:p>
          <a:p>
            <a:endParaRPr lang="en-US" sz="2200" dirty="0">
              <a:latin typeface="Bookman Old Style" panose="02050604050505020204" pitchFamily="18" charset="0"/>
            </a:endParaRPr>
          </a:p>
          <a:p>
            <a:r>
              <a:rPr lang="en-US" sz="2200" dirty="0">
                <a:latin typeface="Bookman Old Style" panose="02050604050505020204" pitchFamily="18" charset="0"/>
              </a:rPr>
              <a:t>Perspective/Standpoint: ‘Mary Mallon has never been sick with typhoid is not a menace to the health of society.   Mary was arrested without proper warrants for due process.  I ask, ‘does the health department have a legal right to banish a healthy person to lifetime isolation?’’</a:t>
            </a:r>
          </a:p>
        </p:txBody>
      </p:sp>
    </p:spTree>
    <p:extLst>
      <p:ext uri="{BB962C8B-B14F-4D97-AF65-F5344CB8AC3E}">
        <p14:creationId xmlns:p14="http://schemas.microsoft.com/office/powerpoint/2010/main" val="1255955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9EF5EF-D7BE-4008-87C3-6CBA98517C0A}"/>
              </a:ext>
            </a:extLst>
          </p:cNvPr>
          <p:cNvSpPr>
            <a:spLocks noGrp="1"/>
          </p:cNvSpPr>
          <p:nvPr>
            <p:ph type="title"/>
          </p:nvPr>
        </p:nvSpPr>
        <p:spPr>
          <a:xfrm>
            <a:off x="4654296" y="329184"/>
            <a:ext cx="6894576" cy="1783080"/>
          </a:xfrm>
        </p:spPr>
        <p:txBody>
          <a:bodyPr anchor="b">
            <a:normAutofit/>
          </a:bodyPr>
          <a:lstStyle/>
          <a:p>
            <a:r>
              <a:rPr lang="en-US" sz="4000" dirty="0">
                <a:latin typeface="Bookman Old Style" panose="02050604050505020204" pitchFamily="18" charset="0"/>
              </a:rPr>
              <a:t>William Randolph Hearst- Newspaper Publisher </a:t>
            </a:r>
          </a:p>
        </p:txBody>
      </p:sp>
      <p:pic>
        <p:nvPicPr>
          <p:cNvPr id="5" name="Content Placeholder 4">
            <a:extLst>
              <a:ext uri="{FF2B5EF4-FFF2-40B4-BE49-F238E27FC236}">
                <a16:creationId xmlns:a16="http://schemas.microsoft.com/office/drawing/2014/main" id="{62A4A40E-BF51-4637-97FA-5426E03CF109}"/>
              </a:ext>
            </a:extLst>
          </p:cNvPr>
          <p:cNvPicPr>
            <a:picLocks noChangeAspect="1"/>
          </p:cNvPicPr>
          <p:nvPr/>
        </p:nvPicPr>
        <p:blipFill rotWithShape="1">
          <a:blip r:embed="rId2"/>
          <a:srcRect l="7929" r="16555"/>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2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85C241F1-45DB-A710-5602-8F0F1CD64836}"/>
              </a:ext>
            </a:extLst>
          </p:cNvPr>
          <p:cNvSpPr>
            <a:spLocks noGrp="1"/>
          </p:cNvSpPr>
          <p:nvPr>
            <p:ph idx="1"/>
          </p:nvPr>
        </p:nvSpPr>
        <p:spPr>
          <a:xfrm>
            <a:off x="4654296" y="2706624"/>
            <a:ext cx="6894576" cy="3483864"/>
          </a:xfrm>
        </p:spPr>
        <p:txBody>
          <a:bodyPr>
            <a:noAutofit/>
          </a:bodyPr>
          <a:lstStyle/>
          <a:p>
            <a:r>
              <a:rPr lang="en-US" sz="1800" dirty="0">
                <a:latin typeface="Bookman Old Style" panose="02050604050505020204" pitchFamily="18" charset="0"/>
              </a:rPr>
              <a:t>Biography: </a:t>
            </a:r>
          </a:p>
          <a:p>
            <a:endParaRPr lang="en-US" sz="1800" dirty="0">
              <a:latin typeface="Bookman Old Style" panose="02050604050505020204" pitchFamily="18" charset="0"/>
            </a:endParaRPr>
          </a:p>
          <a:p>
            <a:r>
              <a:rPr lang="en-US" sz="1800" dirty="0">
                <a:latin typeface="Bookman Old Style" panose="02050604050505020204" pitchFamily="18" charset="0"/>
              </a:rPr>
              <a:t>Perspectives:  ‘Call me a drama queen, but I must emphasize the personal misfortune of Ms. Mallon who was forced to give up a productive life to languish on an island.’ </a:t>
            </a:r>
          </a:p>
          <a:p>
            <a:r>
              <a:rPr lang="en-US" sz="1800" dirty="0">
                <a:latin typeface="Bookman Old Style" panose="02050604050505020204" pitchFamily="18" charset="0"/>
              </a:rPr>
              <a:t>‘I am willing to pay Mary’s legal fees so I can get the story for my newspaper’.</a:t>
            </a:r>
          </a:p>
          <a:p>
            <a:r>
              <a:rPr lang="en-US" sz="1800" dirty="0">
                <a:latin typeface="Bookman Old Style" panose="02050604050505020204" pitchFamily="18" charset="0"/>
              </a:rPr>
              <a:t>‘What?  Mary Mallon has returned to cooking even after promising she would not?   She’s a dreaded demon, a carrier of sickness and death.   She is a fiend, dropping human skulls into a skillet.’.  </a:t>
            </a:r>
          </a:p>
        </p:txBody>
      </p:sp>
    </p:spTree>
    <p:extLst>
      <p:ext uri="{BB962C8B-B14F-4D97-AF65-F5344CB8AC3E}">
        <p14:creationId xmlns:p14="http://schemas.microsoft.com/office/powerpoint/2010/main" val="4179893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604256-E327-4122-84AA-BB14741F6147}"/>
              </a:ext>
            </a:extLst>
          </p:cNvPr>
          <p:cNvSpPr>
            <a:spLocks noGrp="1"/>
          </p:cNvSpPr>
          <p:nvPr>
            <p:ph type="title"/>
          </p:nvPr>
        </p:nvSpPr>
        <p:spPr>
          <a:xfrm>
            <a:off x="4654296" y="329184"/>
            <a:ext cx="6894576" cy="1783080"/>
          </a:xfrm>
        </p:spPr>
        <p:txBody>
          <a:bodyPr anchor="b">
            <a:normAutofit/>
          </a:bodyPr>
          <a:lstStyle/>
          <a:p>
            <a:pPr algn="ctr"/>
            <a:r>
              <a:rPr lang="en-US" sz="4800" dirty="0">
                <a:latin typeface="Bookman Old Style" panose="02050604050505020204" pitchFamily="18" charset="0"/>
              </a:rPr>
              <a:t>New York 19</a:t>
            </a:r>
            <a:r>
              <a:rPr lang="en-US" sz="4800" baseline="30000" dirty="0">
                <a:latin typeface="Bookman Old Style" panose="02050604050505020204" pitchFamily="18" charset="0"/>
              </a:rPr>
              <a:t>th</a:t>
            </a:r>
            <a:r>
              <a:rPr lang="en-US" sz="4800" dirty="0">
                <a:latin typeface="Bookman Old Style" panose="02050604050505020204" pitchFamily="18" charset="0"/>
              </a:rPr>
              <a:t> Century Society </a:t>
            </a:r>
          </a:p>
        </p:txBody>
      </p:sp>
      <p:pic>
        <p:nvPicPr>
          <p:cNvPr id="4" name="Content Placeholder 3">
            <a:extLst>
              <a:ext uri="{FF2B5EF4-FFF2-40B4-BE49-F238E27FC236}">
                <a16:creationId xmlns:a16="http://schemas.microsoft.com/office/drawing/2014/main" id="{019615B4-D870-4BB2-9B87-0A406D4FBFBD}"/>
              </a:ext>
            </a:extLst>
          </p:cNvPr>
          <p:cNvPicPr>
            <a:picLocks noChangeAspect="1"/>
          </p:cNvPicPr>
          <p:nvPr/>
        </p:nvPicPr>
        <p:blipFill rotWithShape="1">
          <a:blip r:embed="rId2"/>
          <a:srcRect l="6145" r="22228"/>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3"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9BEE757A-A687-7B18-5DDE-82B120565BC6}"/>
              </a:ext>
            </a:extLst>
          </p:cNvPr>
          <p:cNvSpPr>
            <a:spLocks noGrp="1"/>
          </p:cNvSpPr>
          <p:nvPr>
            <p:ph idx="1"/>
          </p:nvPr>
        </p:nvSpPr>
        <p:spPr>
          <a:xfrm>
            <a:off x="4654296" y="2706624"/>
            <a:ext cx="6894576" cy="3483864"/>
          </a:xfrm>
        </p:spPr>
        <p:txBody>
          <a:bodyPr>
            <a:normAutofit/>
          </a:bodyPr>
          <a:lstStyle/>
          <a:p>
            <a:r>
              <a:rPr lang="en-US" sz="2200" dirty="0">
                <a:latin typeface="Bookman Old Style" panose="02050604050505020204" pitchFamily="18" charset="0"/>
              </a:rPr>
              <a:t>Biography: </a:t>
            </a:r>
          </a:p>
          <a:p>
            <a:endParaRPr lang="en-US" sz="2200" dirty="0">
              <a:latin typeface="Bookman Old Style" panose="02050604050505020204" pitchFamily="18" charset="0"/>
            </a:endParaRPr>
          </a:p>
          <a:p>
            <a:r>
              <a:rPr lang="en-US" sz="2200" dirty="0">
                <a:latin typeface="Bookman Old Style" panose="02050604050505020204" pitchFamily="18" charset="0"/>
              </a:rPr>
              <a:t>Perspective:  ‘Mary got what she deserved.  She is culpable for her actions, and she acted from free will.   She was a lower-class immigrant and did not measure up to middle class behavior.  She was expendable in the fight to protect the public health of all New Yorkers.   The microbe was not at fault, its carrier was.’  </a:t>
            </a:r>
          </a:p>
        </p:txBody>
      </p:sp>
    </p:spTree>
    <p:extLst>
      <p:ext uri="{BB962C8B-B14F-4D97-AF65-F5344CB8AC3E}">
        <p14:creationId xmlns:p14="http://schemas.microsoft.com/office/powerpoint/2010/main" val="3489993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15B942-5F16-4934-8C60-520BD9DA0BD3}"/>
              </a:ext>
            </a:extLst>
          </p:cNvPr>
          <p:cNvSpPr>
            <a:spLocks noGrp="1"/>
          </p:cNvSpPr>
          <p:nvPr>
            <p:ph type="title"/>
          </p:nvPr>
        </p:nvSpPr>
        <p:spPr>
          <a:xfrm>
            <a:off x="6739128" y="638089"/>
            <a:ext cx="4818888" cy="1476801"/>
          </a:xfrm>
        </p:spPr>
        <p:txBody>
          <a:bodyPr anchor="b">
            <a:normAutofit/>
          </a:bodyPr>
          <a:lstStyle/>
          <a:p>
            <a:r>
              <a:rPr lang="en-US" sz="4000" dirty="0">
                <a:latin typeface="Bookman Old Style" panose="02050604050505020204" pitchFamily="18" charset="0"/>
              </a:rPr>
              <a:t>New York City 21</a:t>
            </a:r>
            <a:r>
              <a:rPr lang="en-US" sz="4000" baseline="30000" dirty="0">
                <a:latin typeface="Bookman Old Style" panose="02050604050505020204" pitchFamily="18" charset="0"/>
              </a:rPr>
              <a:t>st</a:t>
            </a:r>
            <a:r>
              <a:rPr lang="en-US" sz="4000" dirty="0">
                <a:latin typeface="Bookman Old Style" panose="02050604050505020204" pitchFamily="18" charset="0"/>
              </a:rPr>
              <a:t> Century Society </a:t>
            </a:r>
          </a:p>
        </p:txBody>
      </p:sp>
      <p:pic>
        <p:nvPicPr>
          <p:cNvPr id="5" name="Picture 4">
            <a:extLst>
              <a:ext uri="{FF2B5EF4-FFF2-40B4-BE49-F238E27FC236}">
                <a16:creationId xmlns:a16="http://schemas.microsoft.com/office/drawing/2014/main" id="{1873ECD8-ED1F-499A-B033-8CDAACF8CCF5}"/>
              </a:ext>
            </a:extLst>
          </p:cNvPr>
          <p:cNvPicPr>
            <a:picLocks noChangeAspect="1"/>
          </p:cNvPicPr>
          <p:nvPr/>
        </p:nvPicPr>
        <p:blipFill>
          <a:blip r:embed="rId2"/>
          <a:stretch>
            <a:fillRect/>
          </a:stretch>
        </p:blipFill>
        <p:spPr>
          <a:xfrm>
            <a:off x="630936" y="1252237"/>
            <a:ext cx="5458968" cy="4353525"/>
          </a:xfrm>
          <a:prstGeom prst="rect">
            <a:avLst/>
          </a:prstGeom>
        </p:spPr>
      </p:pic>
      <p:sp>
        <p:nvSpPr>
          <p:cNvPr id="12"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F9993EE-BBD5-4655-A9E7-0C95179382E3}"/>
              </a:ext>
            </a:extLst>
          </p:cNvPr>
          <p:cNvSpPr>
            <a:spLocks noGrp="1"/>
          </p:cNvSpPr>
          <p:nvPr>
            <p:ph idx="1"/>
          </p:nvPr>
        </p:nvSpPr>
        <p:spPr>
          <a:xfrm>
            <a:off x="6739128" y="2664886"/>
            <a:ext cx="4818888" cy="3550789"/>
          </a:xfrm>
        </p:spPr>
        <p:txBody>
          <a:bodyPr anchor="t">
            <a:normAutofit/>
          </a:bodyPr>
          <a:lstStyle/>
          <a:p>
            <a:r>
              <a:rPr lang="en-US" sz="2200" dirty="0">
                <a:latin typeface="Bookman Old Style" panose="02050604050505020204" pitchFamily="18" charset="0"/>
              </a:rPr>
              <a:t>Biography:  </a:t>
            </a:r>
          </a:p>
          <a:p>
            <a:endParaRPr lang="en-US" sz="2200" dirty="0">
              <a:latin typeface="Bookman Old Style" panose="02050604050505020204" pitchFamily="18" charset="0"/>
            </a:endParaRPr>
          </a:p>
          <a:p>
            <a:r>
              <a:rPr lang="en-US" sz="2200" dirty="0">
                <a:latin typeface="Bookman Old Style" panose="02050604050505020204" pitchFamily="18" charset="0"/>
              </a:rPr>
              <a:t>Perspective:  ‘I may not have any knowledge of Mary Mallon as a person, but I think of ‘Typhoid Mary’ as a plague carrier, a metaphor for contamination.’   </a:t>
            </a:r>
          </a:p>
        </p:txBody>
      </p:sp>
    </p:spTree>
    <p:extLst>
      <p:ext uri="{BB962C8B-B14F-4D97-AF65-F5344CB8AC3E}">
        <p14:creationId xmlns:p14="http://schemas.microsoft.com/office/powerpoint/2010/main" val="1492998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5EBB74-D94B-4A5B-9D61-67E9219826CC}"/>
              </a:ext>
            </a:extLst>
          </p:cNvPr>
          <p:cNvSpPr>
            <a:spLocks noGrp="1"/>
          </p:cNvSpPr>
          <p:nvPr>
            <p:ph type="title"/>
          </p:nvPr>
        </p:nvSpPr>
        <p:spPr>
          <a:xfrm>
            <a:off x="4654296" y="329184"/>
            <a:ext cx="6894576" cy="1783080"/>
          </a:xfrm>
        </p:spPr>
        <p:txBody>
          <a:bodyPr anchor="b">
            <a:normAutofit/>
          </a:bodyPr>
          <a:lstStyle/>
          <a:p>
            <a:r>
              <a:rPr lang="en-US" dirty="0">
                <a:latin typeface="Bookman Old Style" panose="02050604050505020204" pitchFamily="18" charset="0"/>
              </a:rPr>
              <a:t>Anthony Bourdain – Chef and Author </a:t>
            </a:r>
          </a:p>
        </p:txBody>
      </p:sp>
      <p:pic>
        <p:nvPicPr>
          <p:cNvPr id="5" name="Content Placeholder 4">
            <a:extLst>
              <a:ext uri="{FF2B5EF4-FFF2-40B4-BE49-F238E27FC236}">
                <a16:creationId xmlns:a16="http://schemas.microsoft.com/office/drawing/2014/main" id="{0C969C25-E568-4180-A40D-2414F4D11A99}"/>
              </a:ext>
            </a:extLst>
          </p:cNvPr>
          <p:cNvPicPr>
            <a:picLocks noChangeAspect="1"/>
          </p:cNvPicPr>
          <p:nvPr/>
        </p:nvPicPr>
        <p:blipFill rotWithShape="1">
          <a:blip r:embed="rId2"/>
          <a:srcRect l="15574" r="18798"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4"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0B767594-02A9-84AD-5F80-2BC75D15F870}"/>
              </a:ext>
            </a:extLst>
          </p:cNvPr>
          <p:cNvSpPr>
            <a:spLocks noGrp="1"/>
          </p:cNvSpPr>
          <p:nvPr>
            <p:ph idx="1"/>
          </p:nvPr>
        </p:nvSpPr>
        <p:spPr>
          <a:xfrm>
            <a:off x="4654296" y="2706624"/>
            <a:ext cx="6894576" cy="3483864"/>
          </a:xfrm>
        </p:spPr>
        <p:txBody>
          <a:bodyPr>
            <a:normAutofit/>
          </a:bodyPr>
          <a:lstStyle/>
          <a:p>
            <a:r>
              <a:rPr lang="en-US" sz="2200" dirty="0">
                <a:latin typeface="Bookman Old Style" panose="02050604050505020204" pitchFamily="18" charset="0"/>
              </a:rPr>
              <a:t>Biography</a:t>
            </a:r>
          </a:p>
          <a:p>
            <a:endParaRPr lang="en-US" sz="2200" dirty="0">
              <a:latin typeface="Bookman Old Style" panose="02050604050505020204" pitchFamily="18" charset="0"/>
            </a:endParaRPr>
          </a:p>
          <a:p>
            <a:r>
              <a:rPr lang="en-US" sz="2200" dirty="0">
                <a:latin typeface="Bookman Old Style" panose="02050604050505020204" pitchFamily="18" charset="0"/>
              </a:rPr>
              <a:t>Perspective: ‘I’m a chef, and what interests me about Mary Mallon is that she was a proud cook.   Ms. Mallon found herself utterly screwed by forces she neither understood nor had the ability to control.  I see Mary as a tormented loner, a woman in a male world, in hostile territory, frequently on the run.’  </a:t>
            </a:r>
          </a:p>
        </p:txBody>
      </p:sp>
    </p:spTree>
    <p:extLst>
      <p:ext uri="{BB962C8B-B14F-4D97-AF65-F5344CB8AC3E}">
        <p14:creationId xmlns:p14="http://schemas.microsoft.com/office/powerpoint/2010/main" val="1725651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565D6-EE57-4609-892A-E46099E5DBDD}"/>
              </a:ext>
            </a:extLst>
          </p:cNvPr>
          <p:cNvSpPr>
            <a:spLocks noGrp="1"/>
          </p:cNvSpPr>
          <p:nvPr>
            <p:ph type="title"/>
          </p:nvPr>
        </p:nvSpPr>
        <p:spPr/>
        <p:txBody>
          <a:bodyPr/>
          <a:lstStyle/>
          <a:p>
            <a:r>
              <a:rPr lang="en-US" dirty="0">
                <a:latin typeface="Bookman Old Style" panose="02050604050505020204" pitchFamily="18" charset="0"/>
              </a:rPr>
              <a:t>10 Perspectives – What is Yours?   </a:t>
            </a:r>
          </a:p>
        </p:txBody>
      </p:sp>
      <p:pic>
        <p:nvPicPr>
          <p:cNvPr id="4" name="Content Placeholder 3">
            <a:extLst>
              <a:ext uri="{FF2B5EF4-FFF2-40B4-BE49-F238E27FC236}">
                <a16:creationId xmlns:a16="http://schemas.microsoft.com/office/drawing/2014/main" id="{D621047E-6F00-4D01-9815-8BFAD1B31B7F}"/>
              </a:ext>
            </a:extLst>
          </p:cNvPr>
          <p:cNvPicPr>
            <a:picLocks noGrp="1" noChangeAspect="1"/>
          </p:cNvPicPr>
          <p:nvPr>
            <p:ph idx="1"/>
          </p:nvPr>
        </p:nvPicPr>
        <p:blipFill>
          <a:blip r:embed="rId2"/>
          <a:stretch>
            <a:fillRect/>
          </a:stretch>
        </p:blipFill>
        <p:spPr>
          <a:xfrm>
            <a:off x="4282982" y="2588346"/>
            <a:ext cx="3626036" cy="2825895"/>
          </a:xfrm>
          <a:prstGeom prst="rect">
            <a:avLst/>
          </a:prstGeom>
        </p:spPr>
      </p:pic>
    </p:spTree>
    <p:extLst>
      <p:ext uri="{BB962C8B-B14F-4D97-AF65-F5344CB8AC3E}">
        <p14:creationId xmlns:p14="http://schemas.microsoft.com/office/powerpoint/2010/main" val="3306023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C7D4A7-5CBD-462C-AA4C-B8F27ADBD975}"/>
              </a:ext>
            </a:extLst>
          </p:cNvPr>
          <p:cNvSpPr>
            <a:spLocks noGrp="1"/>
          </p:cNvSpPr>
          <p:nvPr>
            <p:ph type="title"/>
          </p:nvPr>
        </p:nvSpPr>
        <p:spPr>
          <a:xfrm>
            <a:off x="4692172" y="312406"/>
            <a:ext cx="6894576" cy="1783080"/>
          </a:xfrm>
        </p:spPr>
        <p:txBody>
          <a:bodyPr anchor="b">
            <a:normAutofit/>
          </a:bodyPr>
          <a:lstStyle/>
          <a:p>
            <a:pPr algn="ctr"/>
            <a:r>
              <a:rPr lang="en-US" sz="5400" dirty="0">
                <a:latin typeface="Bookman Old Style" panose="02050604050505020204" pitchFamily="18" charset="0"/>
              </a:rPr>
              <a:t>Closing / References </a:t>
            </a:r>
          </a:p>
        </p:txBody>
      </p:sp>
      <p:pic>
        <p:nvPicPr>
          <p:cNvPr id="5" name="Content Placeholder 4">
            <a:extLst>
              <a:ext uri="{FF2B5EF4-FFF2-40B4-BE49-F238E27FC236}">
                <a16:creationId xmlns:a16="http://schemas.microsoft.com/office/drawing/2014/main" id="{08F75334-2F0E-4D28-A2B7-36906729251C}"/>
              </a:ext>
            </a:extLst>
          </p:cNvPr>
          <p:cNvPicPr>
            <a:picLocks noChangeAspect="1"/>
          </p:cNvPicPr>
          <p:nvPr/>
        </p:nvPicPr>
        <p:blipFill rotWithShape="1">
          <a:blip r:embed="rId2"/>
          <a:srcRect r="-2" b="2043"/>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4"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95B9FE74-783E-CF52-1C76-0C13E4E2D607}"/>
              </a:ext>
            </a:extLst>
          </p:cNvPr>
          <p:cNvSpPr>
            <a:spLocks noGrp="1"/>
          </p:cNvSpPr>
          <p:nvPr>
            <p:ph idx="1"/>
          </p:nvPr>
        </p:nvSpPr>
        <p:spPr>
          <a:xfrm>
            <a:off x="4654296" y="2706624"/>
            <a:ext cx="6894576" cy="3483864"/>
          </a:xfrm>
        </p:spPr>
        <p:txBody>
          <a:bodyPr>
            <a:normAutofit/>
          </a:bodyPr>
          <a:lstStyle/>
          <a:p>
            <a:pPr marL="0" indent="0" algn="ctr">
              <a:buNone/>
            </a:pPr>
            <a:r>
              <a:rPr lang="en-US" sz="2200" dirty="0">
                <a:latin typeface="Bookman Old Style" panose="02050604050505020204" pitchFamily="18" charset="0"/>
              </a:rPr>
              <a:t>‘I lived a decent upright life under the name of Mary Mallon until I was seized … locked up in a pest-house and rechristened ‘Typhoid Mary.’’ </a:t>
            </a:r>
          </a:p>
          <a:p>
            <a:pPr marL="0" indent="0" algn="ctr">
              <a:buNone/>
            </a:pPr>
            <a:endParaRPr lang="en-US" sz="2200" i="1" dirty="0"/>
          </a:p>
          <a:p>
            <a:pPr marL="0" indent="0" algn="ctr">
              <a:buNone/>
            </a:pPr>
            <a:r>
              <a:rPr lang="en-US" sz="2200" dirty="0">
                <a:latin typeface="Bookman Old Style" panose="02050604050505020204" pitchFamily="18" charset="0"/>
              </a:rPr>
              <a:t> - Mary Mallon</a:t>
            </a:r>
          </a:p>
        </p:txBody>
      </p:sp>
    </p:spTree>
    <p:extLst>
      <p:ext uri="{BB962C8B-B14F-4D97-AF65-F5344CB8AC3E}">
        <p14:creationId xmlns:p14="http://schemas.microsoft.com/office/powerpoint/2010/main" val="4241626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884A49-639E-4E30-B234-E2ACF4CD791E}"/>
              </a:ext>
            </a:extLst>
          </p:cNvPr>
          <p:cNvSpPr>
            <a:spLocks noGrp="1"/>
          </p:cNvSpPr>
          <p:nvPr>
            <p:ph type="title"/>
          </p:nvPr>
        </p:nvSpPr>
        <p:spPr>
          <a:xfrm>
            <a:off x="6739128" y="638089"/>
            <a:ext cx="4818888" cy="1476801"/>
          </a:xfrm>
        </p:spPr>
        <p:txBody>
          <a:bodyPr anchor="b">
            <a:normAutofit/>
          </a:bodyPr>
          <a:lstStyle/>
          <a:p>
            <a:r>
              <a:rPr lang="en-US" sz="3800" b="1" dirty="0">
                <a:latin typeface="Bookman Old Style" panose="02050604050505020204" pitchFamily="18" charset="0"/>
              </a:rPr>
              <a:t>Set the Scene Via Tableau Vivant</a:t>
            </a:r>
          </a:p>
        </p:txBody>
      </p:sp>
      <p:pic>
        <p:nvPicPr>
          <p:cNvPr id="7" name="Picture 6">
            <a:extLst>
              <a:ext uri="{FF2B5EF4-FFF2-40B4-BE49-F238E27FC236}">
                <a16:creationId xmlns:a16="http://schemas.microsoft.com/office/drawing/2014/main" id="{659FF8FD-9679-4FDB-BA92-6DBC1B250477}"/>
              </a:ext>
            </a:extLst>
          </p:cNvPr>
          <p:cNvPicPr>
            <a:picLocks noChangeAspect="1"/>
          </p:cNvPicPr>
          <p:nvPr/>
        </p:nvPicPr>
        <p:blipFill>
          <a:blip r:embed="rId2"/>
          <a:stretch>
            <a:fillRect/>
          </a:stretch>
        </p:blipFill>
        <p:spPr>
          <a:xfrm>
            <a:off x="630936" y="1654836"/>
            <a:ext cx="5458968" cy="3548328"/>
          </a:xfrm>
          <a:prstGeom prst="rect">
            <a:avLst/>
          </a:prstGeom>
        </p:spPr>
      </p:pic>
      <p:sp>
        <p:nvSpPr>
          <p:cNvPr id="26"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94247AD-B6C1-417D-B2CA-FF0255D9F722}"/>
              </a:ext>
            </a:extLst>
          </p:cNvPr>
          <p:cNvSpPr>
            <a:spLocks noGrp="1"/>
          </p:cNvSpPr>
          <p:nvPr>
            <p:ph idx="1"/>
          </p:nvPr>
        </p:nvSpPr>
        <p:spPr>
          <a:xfrm>
            <a:off x="6739128" y="2664886"/>
            <a:ext cx="4818888" cy="3550789"/>
          </a:xfrm>
        </p:spPr>
        <p:txBody>
          <a:bodyPr anchor="t">
            <a:normAutofit/>
          </a:bodyPr>
          <a:lstStyle/>
          <a:p>
            <a:pPr marL="0" indent="0">
              <a:buNone/>
            </a:pPr>
            <a:r>
              <a:rPr lang="en-US" sz="1500" dirty="0">
                <a:latin typeface="Bookman Old Style" panose="02050604050505020204" pitchFamily="18" charset="0"/>
              </a:rPr>
              <a:t>Tableau vivant is French for ‘living picture’.   It’s a depiction of a scene usually presented on a stage by participants.  </a:t>
            </a:r>
          </a:p>
          <a:p>
            <a:pPr marL="0" indent="0">
              <a:buNone/>
            </a:pPr>
            <a:endParaRPr lang="en-US" sz="1500" dirty="0">
              <a:latin typeface="Bookman Old Style" panose="02050604050505020204" pitchFamily="18" charset="0"/>
            </a:endParaRPr>
          </a:p>
          <a:p>
            <a:pPr marL="0" indent="0">
              <a:buNone/>
            </a:pPr>
            <a:r>
              <a:rPr lang="en-US" sz="1500" dirty="0">
                <a:latin typeface="Bookman Old Style" panose="02050604050505020204" pitchFamily="18" charset="0"/>
              </a:rPr>
              <a:t>Popular form of entertainment among middle and upper classes in the 19</a:t>
            </a:r>
            <a:r>
              <a:rPr lang="en-US" sz="1500" baseline="30000" dirty="0">
                <a:latin typeface="Bookman Old Style" panose="02050604050505020204" pitchFamily="18" charset="0"/>
              </a:rPr>
              <a:t>th</a:t>
            </a:r>
            <a:r>
              <a:rPr lang="en-US" sz="1500" dirty="0">
                <a:latin typeface="Bookman Old Style" panose="02050604050505020204" pitchFamily="18" charset="0"/>
              </a:rPr>
              <a:t> Century.  </a:t>
            </a:r>
          </a:p>
          <a:p>
            <a:endParaRPr lang="en-US" sz="1500" dirty="0">
              <a:latin typeface="Bookman Old Style" panose="02050604050505020204" pitchFamily="18" charset="0"/>
            </a:endParaRPr>
          </a:p>
          <a:p>
            <a:pPr marL="0" indent="0">
              <a:buNone/>
            </a:pPr>
            <a:r>
              <a:rPr lang="en-US" sz="1500" dirty="0">
                <a:latin typeface="Bookman Old Style" panose="02050604050505020204" pitchFamily="18" charset="0"/>
              </a:rPr>
              <a:t>Group participants will be asked to assume the roles of significant people in Mary Mallon’s life (bacteriologists, public policy makers, lawyers, newspaper journalists, families, and society members).   Don’t worry, ‘the script’ has been provided for you.   </a:t>
            </a:r>
          </a:p>
          <a:p>
            <a:endParaRPr lang="en-US" sz="1500" dirty="0"/>
          </a:p>
        </p:txBody>
      </p:sp>
    </p:spTree>
    <p:extLst>
      <p:ext uri="{BB962C8B-B14F-4D97-AF65-F5344CB8AC3E}">
        <p14:creationId xmlns:p14="http://schemas.microsoft.com/office/powerpoint/2010/main" val="1566041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FB0B5-16C7-4C23-B01A-FB9B0A218489}"/>
              </a:ext>
            </a:extLst>
          </p:cNvPr>
          <p:cNvSpPr>
            <a:spLocks noGrp="1"/>
          </p:cNvSpPr>
          <p:nvPr>
            <p:ph type="title"/>
          </p:nvPr>
        </p:nvSpPr>
        <p:spPr/>
        <p:txBody>
          <a:bodyPr>
            <a:normAutofit/>
          </a:bodyPr>
          <a:lstStyle/>
          <a:p>
            <a:r>
              <a:rPr lang="en-US" sz="4000" b="1" dirty="0">
                <a:latin typeface="Bookman Old Style" panose="02050604050505020204" pitchFamily="18" charset="0"/>
              </a:rPr>
              <a:t>Set the Time - End of the 19</a:t>
            </a:r>
            <a:r>
              <a:rPr lang="en-US" sz="4000" b="1" baseline="30000" dirty="0">
                <a:latin typeface="Bookman Old Style" panose="02050604050505020204" pitchFamily="18" charset="0"/>
              </a:rPr>
              <a:t>th</a:t>
            </a:r>
            <a:r>
              <a:rPr lang="en-US" sz="4000" b="1" dirty="0">
                <a:latin typeface="Bookman Old Style" panose="02050604050505020204" pitchFamily="18" charset="0"/>
              </a:rPr>
              <a:t> Century</a:t>
            </a:r>
          </a:p>
        </p:txBody>
      </p:sp>
      <p:sp>
        <p:nvSpPr>
          <p:cNvPr id="3" name="Content Placeholder 2">
            <a:extLst>
              <a:ext uri="{FF2B5EF4-FFF2-40B4-BE49-F238E27FC236}">
                <a16:creationId xmlns:a16="http://schemas.microsoft.com/office/drawing/2014/main" id="{88015285-5C90-4FA6-ABB4-A402B01D3BEE}"/>
              </a:ext>
            </a:extLst>
          </p:cNvPr>
          <p:cNvSpPr>
            <a:spLocks noGrp="1"/>
          </p:cNvSpPr>
          <p:nvPr>
            <p:ph idx="1"/>
          </p:nvPr>
        </p:nvSpPr>
        <p:spPr/>
        <p:txBody>
          <a:bodyPr>
            <a:normAutofit fontScale="92500" lnSpcReduction="20000"/>
          </a:bodyPr>
          <a:lstStyle/>
          <a:p>
            <a:endParaRPr lang="en-US" dirty="0"/>
          </a:p>
          <a:p>
            <a:r>
              <a:rPr lang="en-US" dirty="0">
                <a:latin typeface="Bookman Old Style" panose="02050604050505020204" pitchFamily="18" charset="0"/>
              </a:rPr>
              <a:t>Germ Theory: microorganisms, not filth/contaminated air, caused disease.  </a:t>
            </a:r>
          </a:p>
          <a:p>
            <a:pPr marL="0" indent="0">
              <a:buNone/>
            </a:pPr>
            <a:endParaRPr lang="en-US" dirty="0">
              <a:latin typeface="Bookman Old Style" panose="02050604050505020204" pitchFamily="18" charset="0"/>
            </a:endParaRPr>
          </a:p>
          <a:p>
            <a:r>
              <a:rPr lang="en-US" dirty="0">
                <a:latin typeface="Bookman Old Style" panose="02050604050505020204" pitchFamily="18" charset="0"/>
              </a:rPr>
              <a:t>Typhoid fever was one of the 19</a:t>
            </a:r>
            <a:r>
              <a:rPr lang="en-US" baseline="30000" dirty="0">
                <a:latin typeface="Bookman Old Style" panose="02050604050505020204" pitchFamily="18" charset="0"/>
              </a:rPr>
              <a:t>th</a:t>
            </a:r>
            <a:r>
              <a:rPr lang="en-US" dirty="0">
                <a:latin typeface="Bookman Old Style" panose="02050604050505020204" pitchFamily="18" charset="0"/>
              </a:rPr>
              <a:t> century’s worst killers.   </a:t>
            </a:r>
          </a:p>
          <a:p>
            <a:endParaRPr lang="en-US" dirty="0">
              <a:latin typeface="Bookman Old Style" panose="02050604050505020204" pitchFamily="18" charset="0"/>
            </a:endParaRPr>
          </a:p>
          <a:p>
            <a:r>
              <a:rPr lang="en-US" dirty="0">
                <a:latin typeface="Bookman Old Style" panose="02050604050505020204" pitchFamily="18" charset="0"/>
              </a:rPr>
              <a:t>It abated somewhat with urban sanitation measures; however, it remained a public health problem.  </a:t>
            </a:r>
          </a:p>
          <a:p>
            <a:endParaRPr lang="en-US" dirty="0">
              <a:latin typeface="Bookman Old Style" panose="02050604050505020204" pitchFamily="18" charset="0"/>
            </a:endParaRPr>
          </a:p>
          <a:p>
            <a:r>
              <a:rPr lang="en-US" dirty="0">
                <a:latin typeface="Bookman Old Style" panose="02050604050505020204" pitchFamily="18" charset="0"/>
              </a:rPr>
              <a:t>Bacteriological studies discovered that typhoid could be transmitted by healthy people.  </a:t>
            </a:r>
          </a:p>
        </p:txBody>
      </p:sp>
    </p:spTree>
    <p:extLst>
      <p:ext uri="{BB962C8B-B14F-4D97-AF65-F5344CB8AC3E}">
        <p14:creationId xmlns:p14="http://schemas.microsoft.com/office/powerpoint/2010/main" val="584231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516CEC-6BB0-4DF4-8F9C-1791831931F3}"/>
              </a:ext>
            </a:extLst>
          </p:cNvPr>
          <p:cNvSpPr>
            <a:spLocks noGrp="1"/>
          </p:cNvSpPr>
          <p:nvPr>
            <p:ph type="title"/>
          </p:nvPr>
        </p:nvSpPr>
        <p:spPr>
          <a:xfrm>
            <a:off x="6739128" y="638089"/>
            <a:ext cx="4818888" cy="1476801"/>
          </a:xfrm>
        </p:spPr>
        <p:txBody>
          <a:bodyPr anchor="b">
            <a:noAutofit/>
          </a:bodyPr>
          <a:lstStyle/>
          <a:p>
            <a:r>
              <a:rPr lang="en-US" sz="3400" b="1" dirty="0">
                <a:latin typeface="Bookman Old Style" panose="02050604050505020204" pitchFamily="18" charset="0"/>
              </a:rPr>
              <a:t>One Story … Ten Perspectives </a:t>
            </a:r>
          </a:p>
        </p:txBody>
      </p:sp>
      <p:pic>
        <p:nvPicPr>
          <p:cNvPr id="5" name="Picture 4">
            <a:extLst>
              <a:ext uri="{FF2B5EF4-FFF2-40B4-BE49-F238E27FC236}">
                <a16:creationId xmlns:a16="http://schemas.microsoft.com/office/drawing/2014/main" id="{3A5B83B1-D3A6-4EF3-87CE-F8445D4367A3}"/>
              </a:ext>
            </a:extLst>
          </p:cNvPr>
          <p:cNvPicPr>
            <a:picLocks noChangeAspect="1"/>
          </p:cNvPicPr>
          <p:nvPr/>
        </p:nvPicPr>
        <p:blipFill>
          <a:blip r:embed="rId2"/>
          <a:stretch>
            <a:fillRect/>
          </a:stretch>
        </p:blipFill>
        <p:spPr>
          <a:xfrm>
            <a:off x="630936" y="1300003"/>
            <a:ext cx="5458968" cy="4257994"/>
          </a:xfrm>
          <a:prstGeom prst="rect">
            <a:avLst/>
          </a:prstGeom>
        </p:spPr>
      </p:pic>
      <p:sp>
        <p:nvSpPr>
          <p:cNvPr id="12"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85DF2BB-3CD9-423D-8B43-DA58D74ACDF1}"/>
              </a:ext>
            </a:extLst>
          </p:cNvPr>
          <p:cNvSpPr>
            <a:spLocks noGrp="1"/>
          </p:cNvSpPr>
          <p:nvPr>
            <p:ph idx="1"/>
          </p:nvPr>
        </p:nvSpPr>
        <p:spPr>
          <a:xfrm>
            <a:off x="6739128" y="2664886"/>
            <a:ext cx="4818888" cy="3550789"/>
          </a:xfrm>
        </p:spPr>
        <p:txBody>
          <a:bodyPr anchor="t">
            <a:normAutofit lnSpcReduction="10000"/>
          </a:bodyPr>
          <a:lstStyle/>
          <a:p>
            <a:r>
              <a:rPr lang="en-US" sz="2000" dirty="0">
                <a:latin typeface="Bookman Old Style" panose="02050604050505020204" pitchFamily="18" charset="0"/>
              </a:rPr>
              <a:t>There are various ways to tell Mary Mallon’s story.   While they all differ, they are all relevant.  </a:t>
            </a:r>
          </a:p>
          <a:p>
            <a:endParaRPr lang="en-US" sz="2000" dirty="0">
              <a:latin typeface="Bookman Old Style" panose="02050604050505020204" pitchFamily="18" charset="0"/>
            </a:endParaRPr>
          </a:p>
          <a:p>
            <a:r>
              <a:rPr lang="en-US" sz="2000" dirty="0">
                <a:latin typeface="Bookman Old Style" panose="02050604050505020204" pitchFamily="18" charset="0"/>
              </a:rPr>
              <a:t>Some interpretations align alongside one another.   Others are in significant conflict.  </a:t>
            </a:r>
          </a:p>
          <a:p>
            <a:endParaRPr lang="en-US" sz="2000" dirty="0">
              <a:latin typeface="Bookman Old Style" panose="02050604050505020204" pitchFamily="18" charset="0"/>
            </a:endParaRPr>
          </a:p>
          <a:p>
            <a:r>
              <a:rPr lang="en-US" sz="2000" dirty="0">
                <a:latin typeface="Bookman Old Style" panose="02050604050505020204" pitchFamily="18" charset="0"/>
              </a:rPr>
              <a:t>Engage in the process of interpretation and find your own meaning in this story.   </a:t>
            </a:r>
          </a:p>
        </p:txBody>
      </p:sp>
    </p:spTree>
    <p:extLst>
      <p:ext uri="{BB962C8B-B14F-4D97-AF65-F5344CB8AC3E}">
        <p14:creationId xmlns:p14="http://schemas.microsoft.com/office/powerpoint/2010/main" val="4238625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9863D4-99E9-4994-9887-F06DFC0A372E}"/>
              </a:ext>
            </a:extLst>
          </p:cNvPr>
          <p:cNvSpPr>
            <a:spLocks noGrp="1"/>
          </p:cNvSpPr>
          <p:nvPr>
            <p:ph type="title"/>
          </p:nvPr>
        </p:nvSpPr>
        <p:spPr>
          <a:xfrm>
            <a:off x="4654296" y="329184"/>
            <a:ext cx="6894576" cy="1783080"/>
          </a:xfrm>
        </p:spPr>
        <p:txBody>
          <a:bodyPr anchor="b">
            <a:normAutofit/>
          </a:bodyPr>
          <a:lstStyle/>
          <a:p>
            <a:pPr algn="ctr"/>
            <a:r>
              <a:rPr lang="en-US" sz="4000" dirty="0">
                <a:latin typeface="Bookman Old Style" panose="02050604050505020204" pitchFamily="18" charset="0"/>
              </a:rPr>
              <a:t>Mary Mallon – Cook </a:t>
            </a:r>
          </a:p>
        </p:txBody>
      </p:sp>
      <p:sp>
        <p:nvSpPr>
          <p:cNvPr id="14"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5C1BDD2-585F-4C5A-BC24-8DD9473C6634}"/>
              </a:ext>
            </a:extLst>
          </p:cNvPr>
          <p:cNvSpPr>
            <a:spLocks noGrp="1"/>
          </p:cNvSpPr>
          <p:nvPr>
            <p:ph idx="1"/>
          </p:nvPr>
        </p:nvSpPr>
        <p:spPr>
          <a:xfrm>
            <a:off x="4654296" y="2706624"/>
            <a:ext cx="6894576" cy="3483864"/>
          </a:xfrm>
        </p:spPr>
        <p:txBody>
          <a:bodyPr>
            <a:normAutofit/>
          </a:bodyPr>
          <a:lstStyle/>
          <a:p>
            <a:r>
              <a:rPr lang="en-US" sz="2200" dirty="0">
                <a:latin typeface="Bookman Old Style" panose="02050604050505020204" pitchFamily="18" charset="0"/>
              </a:rPr>
              <a:t>Biography</a:t>
            </a:r>
          </a:p>
          <a:p>
            <a:pPr marL="0" indent="0">
              <a:buNone/>
            </a:pPr>
            <a:endParaRPr lang="en-US" sz="2200" dirty="0">
              <a:latin typeface="Bookman Old Style" panose="02050604050505020204" pitchFamily="18" charset="0"/>
            </a:endParaRPr>
          </a:p>
          <a:p>
            <a:r>
              <a:rPr lang="en-US" sz="2200" dirty="0">
                <a:latin typeface="Bookman Old Style" panose="02050604050505020204" pitchFamily="18" charset="0"/>
              </a:rPr>
              <a:t>Perspective: ‘I have resented my incarceration from the beginning.   The health inspector literally dragged me into the city ambulance.   I’ve never had typhoid in my life and have always been healthy.   Why should I be banished like a leper and compelled to live in solitary confinement with only a dog for a companion?’   </a:t>
            </a:r>
          </a:p>
          <a:p>
            <a:endParaRPr lang="en-US" sz="2200" dirty="0"/>
          </a:p>
        </p:txBody>
      </p:sp>
      <p:pic>
        <p:nvPicPr>
          <p:cNvPr id="9" name="Picture 8">
            <a:extLst>
              <a:ext uri="{FF2B5EF4-FFF2-40B4-BE49-F238E27FC236}">
                <a16:creationId xmlns:a16="http://schemas.microsoft.com/office/drawing/2014/main" id="{605DFF46-67F9-4F0A-9996-BDB483ABA4ED}"/>
              </a:ext>
            </a:extLst>
          </p:cNvPr>
          <p:cNvPicPr>
            <a:picLocks noChangeAspect="1"/>
          </p:cNvPicPr>
          <p:nvPr/>
        </p:nvPicPr>
        <p:blipFill rotWithShape="1">
          <a:blip r:embed="rId2">
            <a:extLst>
              <a:ext uri="{28A0092B-C50C-407E-A947-70E740481C1C}">
                <a14:useLocalDpi xmlns:a14="http://schemas.microsoft.com/office/drawing/2010/main" val="0"/>
              </a:ext>
            </a:extLst>
          </a:blip>
          <a:srcRect l="11217" r="11217"/>
          <a:stretch/>
        </p:blipFill>
        <p:spPr>
          <a:xfrm>
            <a:off x="19" y="-58723"/>
            <a:ext cx="4087223" cy="6916724"/>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Tree>
    <p:extLst>
      <p:ext uri="{BB962C8B-B14F-4D97-AF65-F5344CB8AC3E}">
        <p14:creationId xmlns:p14="http://schemas.microsoft.com/office/powerpoint/2010/main" val="2482747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F28614-5180-4F8E-A103-E8817FF2B20C}"/>
              </a:ext>
            </a:extLst>
          </p:cNvPr>
          <p:cNvSpPr>
            <a:spLocks noGrp="1"/>
          </p:cNvSpPr>
          <p:nvPr>
            <p:ph type="title"/>
          </p:nvPr>
        </p:nvSpPr>
        <p:spPr>
          <a:xfrm>
            <a:off x="4654296" y="329184"/>
            <a:ext cx="6894576" cy="1783080"/>
          </a:xfrm>
        </p:spPr>
        <p:txBody>
          <a:bodyPr anchor="b">
            <a:normAutofit/>
          </a:bodyPr>
          <a:lstStyle/>
          <a:p>
            <a:r>
              <a:rPr lang="en-US" sz="4000" dirty="0">
                <a:latin typeface="Bookman Old Style" panose="02050604050505020204" pitchFamily="18" charset="0"/>
              </a:rPr>
              <a:t>Walter Bowen Family </a:t>
            </a:r>
          </a:p>
        </p:txBody>
      </p:sp>
      <p:pic>
        <p:nvPicPr>
          <p:cNvPr id="4" name="Picture 3">
            <a:extLst>
              <a:ext uri="{FF2B5EF4-FFF2-40B4-BE49-F238E27FC236}">
                <a16:creationId xmlns:a16="http://schemas.microsoft.com/office/drawing/2014/main" id="{124CF762-2F1B-4683-9E7C-E50B7FAFD382}"/>
              </a:ext>
            </a:extLst>
          </p:cNvPr>
          <p:cNvPicPr>
            <a:picLocks noChangeAspect="1"/>
          </p:cNvPicPr>
          <p:nvPr/>
        </p:nvPicPr>
        <p:blipFill rotWithShape="1">
          <a:blip r:embed="rId2"/>
          <a:srcRect l="16732" r="38097" b="-1"/>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4E215C6-D2F4-4390-87D2-465D9D7A3D2E}"/>
              </a:ext>
            </a:extLst>
          </p:cNvPr>
          <p:cNvSpPr>
            <a:spLocks noGrp="1"/>
          </p:cNvSpPr>
          <p:nvPr>
            <p:ph idx="1"/>
          </p:nvPr>
        </p:nvSpPr>
        <p:spPr>
          <a:xfrm>
            <a:off x="4654296" y="2706624"/>
            <a:ext cx="6894576" cy="3483864"/>
          </a:xfrm>
        </p:spPr>
        <p:txBody>
          <a:bodyPr>
            <a:normAutofit/>
          </a:bodyPr>
          <a:lstStyle/>
          <a:p>
            <a:r>
              <a:rPr lang="en-US" sz="2200" dirty="0">
                <a:latin typeface="Bookman Old Style" panose="02050604050505020204" pitchFamily="18" charset="0"/>
              </a:rPr>
              <a:t>Biography: </a:t>
            </a:r>
          </a:p>
          <a:p>
            <a:endParaRPr lang="en-US" sz="2200" dirty="0">
              <a:latin typeface="Bookman Old Style" panose="02050604050505020204" pitchFamily="18" charset="0"/>
            </a:endParaRPr>
          </a:p>
          <a:p>
            <a:r>
              <a:rPr lang="en-US" sz="2200" dirty="0">
                <a:latin typeface="Bookman Old Style" panose="02050604050505020204" pitchFamily="18" charset="0"/>
              </a:rPr>
              <a:t>Perspective: ‘Our family hired Ms. Mallon during the winter of 1906-1907.  Ms. Mallon was apprehended in my Park Avenue home by George Soper.   It was surprising and dramatic.   Two months after her initial employment, a chambermaid in the household became ill with typhoid fever.  Soon afterwards, our daughter became ill and died.’   </a:t>
            </a:r>
          </a:p>
        </p:txBody>
      </p:sp>
    </p:spTree>
    <p:extLst>
      <p:ext uri="{BB962C8B-B14F-4D97-AF65-F5344CB8AC3E}">
        <p14:creationId xmlns:p14="http://schemas.microsoft.com/office/powerpoint/2010/main" val="1959315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7BCD4C-13C2-4787-9661-3B88AB1E6EDF}"/>
              </a:ext>
            </a:extLst>
          </p:cNvPr>
          <p:cNvSpPr>
            <a:spLocks noGrp="1"/>
          </p:cNvSpPr>
          <p:nvPr>
            <p:ph type="title"/>
          </p:nvPr>
        </p:nvSpPr>
        <p:spPr>
          <a:xfrm>
            <a:off x="4654296" y="329184"/>
            <a:ext cx="6894576" cy="1028323"/>
          </a:xfrm>
        </p:spPr>
        <p:txBody>
          <a:bodyPr anchor="b">
            <a:normAutofit fontScale="90000"/>
          </a:bodyPr>
          <a:lstStyle/>
          <a:p>
            <a:pPr algn="ctr"/>
            <a:r>
              <a:rPr lang="en-US" sz="3600" dirty="0">
                <a:latin typeface="Bookman Old Style" panose="02050604050505020204" pitchFamily="18" charset="0"/>
              </a:rPr>
              <a:t>George Soper </a:t>
            </a:r>
            <a:r>
              <a:rPr lang="en-US" sz="3600" dirty="0" err="1">
                <a:latin typeface="Bookman Old Style" panose="02050604050505020204" pitchFamily="18" charset="0"/>
              </a:rPr>
              <a:t>Ph.D</a:t>
            </a:r>
            <a:r>
              <a:rPr lang="en-US" sz="3600" dirty="0">
                <a:latin typeface="Bookman Old Style" panose="02050604050505020204" pitchFamily="18" charset="0"/>
              </a:rPr>
              <a:t> – Investigator </a:t>
            </a:r>
          </a:p>
        </p:txBody>
      </p:sp>
      <p:pic>
        <p:nvPicPr>
          <p:cNvPr id="5" name="Content Placeholder 4">
            <a:extLst>
              <a:ext uri="{FF2B5EF4-FFF2-40B4-BE49-F238E27FC236}">
                <a16:creationId xmlns:a16="http://schemas.microsoft.com/office/drawing/2014/main" id="{0AE450A6-F8FB-4EEB-A5B4-3D09B350E694}"/>
              </a:ext>
            </a:extLst>
          </p:cNvPr>
          <p:cNvPicPr>
            <a:picLocks noChangeAspect="1"/>
          </p:cNvPicPr>
          <p:nvPr/>
        </p:nvPicPr>
        <p:blipFill rotWithShape="1">
          <a:blip r:embed="rId2"/>
          <a:srcRect r="1" b="3773"/>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4"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7433645F-1844-8182-A78C-FF49002AF172}"/>
              </a:ext>
            </a:extLst>
          </p:cNvPr>
          <p:cNvSpPr>
            <a:spLocks noGrp="1"/>
          </p:cNvSpPr>
          <p:nvPr>
            <p:ph idx="1"/>
          </p:nvPr>
        </p:nvSpPr>
        <p:spPr>
          <a:xfrm>
            <a:off x="4654296" y="2706624"/>
            <a:ext cx="6894576" cy="3483864"/>
          </a:xfrm>
        </p:spPr>
        <p:txBody>
          <a:bodyPr>
            <a:normAutofit fontScale="92500" lnSpcReduction="10000"/>
          </a:bodyPr>
          <a:lstStyle/>
          <a:p>
            <a:r>
              <a:rPr lang="en-US" sz="2200" dirty="0">
                <a:latin typeface="Bookman Old Style" panose="02050604050505020204" pitchFamily="18" charset="0"/>
              </a:rPr>
              <a:t>Biography:  </a:t>
            </a:r>
          </a:p>
          <a:p>
            <a:endParaRPr lang="en-US" sz="2200" dirty="0">
              <a:latin typeface="Bookman Old Style" panose="02050604050505020204" pitchFamily="18" charset="0"/>
            </a:endParaRPr>
          </a:p>
          <a:p>
            <a:r>
              <a:rPr lang="en-US" sz="2200" dirty="0">
                <a:latin typeface="Bookman Old Style" panose="02050604050505020204" pitchFamily="18" charset="0"/>
              </a:rPr>
              <a:t>Perspective:  ‘By tracing Mary Mallon’s job history and tracking down cases and patterns, I was convinced that Mary Mallon was the common link.  I knew my epidemiological conclusions had to be thorough and supported by laboratory proof.   As an independent investigator, I did not have authority to demand Mary’s compliance with supplying lab samples.  I presented my evidence to Hermann Biggs, Medical Officer/NYC DOH, so he could pursue the case.’ </a:t>
            </a:r>
          </a:p>
        </p:txBody>
      </p:sp>
    </p:spTree>
    <p:extLst>
      <p:ext uri="{BB962C8B-B14F-4D97-AF65-F5344CB8AC3E}">
        <p14:creationId xmlns:p14="http://schemas.microsoft.com/office/powerpoint/2010/main" val="1229667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B3F145-1F3F-44B7-98D4-9F88CC9EBF14}"/>
              </a:ext>
            </a:extLst>
          </p:cNvPr>
          <p:cNvSpPr>
            <a:spLocks noGrp="1"/>
          </p:cNvSpPr>
          <p:nvPr>
            <p:ph type="title"/>
          </p:nvPr>
        </p:nvSpPr>
        <p:spPr>
          <a:xfrm>
            <a:off x="4654296" y="329184"/>
            <a:ext cx="6894576" cy="1783080"/>
          </a:xfrm>
        </p:spPr>
        <p:txBody>
          <a:bodyPr anchor="b">
            <a:normAutofit/>
          </a:bodyPr>
          <a:lstStyle/>
          <a:p>
            <a:r>
              <a:rPr lang="en-US" sz="4000">
                <a:latin typeface="Bookman Old Style" panose="02050604050505020204" pitchFamily="18" charset="0"/>
              </a:rPr>
              <a:t>Hermann </a:t>
            </a:r>
            <a:r>
              <a:rPr lang="en-US" sz="4000" dirty="0">
                <a:latin typeface="Bookman Old Style" panose="02050604050505020204" pitchFamily="18" charset="0"/>
              </a:rPr>
              <a:t>Biggs – Medical Officer of the NYC DOH</a:t>
            </a:r>
          </a:p>
        </p:txBody>
      </p:sp>
      <p:pic>
        <p:nvPicPr>
          <p:cNvPr id="5" name="Content Placeholder 4">
            <a:extLst>
              <a:ext uri="{FF2B5EF4-FFF2-40B4-BE49-F238E27FC236}">
                <a16:creationId xmlns:a16="http://schemas.microsoft.com/office/drawing/2014/main" id="{612AF71D-2FE7-4ABE-BE85-D14D37F9469D}"/>
              </a:ext>
            </a:extLst>
          </p:cNvPr>
          <p:cNvPicPr>
            <a:picLocks noChangeAspect="1"/>
          </p:cNvPicPr>
          <p:nvPr/>
        </p:nvPicPr>
        <p:blipFill rotWithShape="1">
          <a:blip r:embed="rId2"/>
          <a:srcRect r="2" b="6927"/>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7"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8">
            <a:extLst>
              <a:ext uri="{FF2B5EF4-FFF2-40B4-BE49-F238E27FC236}">
                <a16:creationId xmlns:a16="http://schemas.microsoft.com/office/drawing/2014/main" id="{5E211603-6DC1-BFEE-7D63-8D11D34EF96A}"/>
              </a:ext>
            </a:extLst>
          </p:cNvPr>
          <p:cNvSpPr>
            <a:spLocks noGrp="1"/>
          </p:cNvSpPr>
          <p:nvPr>
            <p:ph idx="1"/>
          </p:nvPr>
        </p:nvSpPr>
        <p:spPr>
          <a:xfrm>
            <a:off x="4654296" y="2706624"/>
            <a:ext cx="6894576" cy="3483864"/>
          </a:xfrm>
        </p:spPr>
        <p:txBody>
          <a:bodyPr>
            <a:normAutofit fontScale="92500" lnSpcReduction="10000"/>
          </a:bodyPr>
          <a:lstStyle/>
          <a:p>
            <a:r>
              <a:rPr lang="en-US" sz="2200" dirty="0">
                <a:latin typeface="Bookman Old Style" panose="02050604050505020204" pitchFamily="18" charset="0"/>
              </a:rPr>
              <a:t>Biography</a:t>
            </a:r>
          </a:p>
          <a:p>
            <a:pPr marL="0" indent="0">
              <a:buNone/>
            </a:pPr>
            <a:endParaRPr lang="en-US" sz="2200" dirty="0">
              <a:latin typeface="Bookman Old Style" panose="02050604050505020204" pitchFamily="18" charset="0"/>
            </a:endParaRPr>
          </a:p>
          <a:p>
            <a:r>
              <a:rPr lang="en-US" sz="2200" dirty="0">
                <a:latin typeface="Bookman Old Style" panose="02050604050505020204" pitchFamily="18" charset="0"/>
              </a:rPr>
              <a:t>Perspective:  ‘I built my perspective on science.  Because of this new science, it is possible that individuals, although asymptomatic, put the general public at risk for disease.   It was necessary to isolate Mary for 26 years because she was responsible for 3 deaths and at least 47 cases of typhoid fever.  Ms. Mallon’s case is clear cut.  It is necessary to infringe on an individual’s rights in order to protect the public.  Mary is a cog in a machine much larger than herself.’   </a:t>
            </a:r>
          </a:p>
        </p:txBody>
      </p:sp>
    </p:spTree>
    <p:extLst>
      <p:ext uri="{BB962C8B-B14F-4D97-AF65-F5344CB8AC3E}">
        <p14:creationId xmlns:p14="http://schemas.microsoft.com/office/powerpoint/2010/main" val="2201068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85E42F-34A4-4C86-83E6-D03B4C1B6C06}"/>
              </a:ext>
            </a:extLst>
          </p:cNvPr>
          <p:cNvSpPr>
            <a:spLocks noGrp="1"/>
          </p:cNvSpPr>
          <p:nvPr>
            <p:ph type="title"/>
          </p:nvPr>
        </p:nvSpPr>
        <p:spPr>
          <a:xfrm>
            <a:off x="4462910" y="306324"/>
            <a:ext cx="6894576" cy="1783080"/>
          </a:xfrm>
        </p:spPr>
        <p:txBody>
          <a:bodyPr anchor="b">
            <a:normAutofit/>
          </a:bodyPr>
          <a:lstStyle/>
          <a:p>
            <a:pPr algn="ctr"/>
            <a:r>
              <a:rPr lang="en-US" sz="4000" dirty="0">
                <a:latin typeface="Bookman Old Style" panose="02050604050505020204" pitchFamily="18" charset="0"/>
              </a:rPr>
              <a:t>Dr. Josephine Baker – NYC Health Inspector</a:t>
            </a:r>
          </a:p>
        </p:txBody>
      </p:sp>
      <p:pic>
        <p:nvPicPr>
          <p:cNvPr id="5" name="Content Placeholder 4">
            <a:extLst>
              <a:ext uri="{FF2B5EF4-FFF2-40B4-BE49-F238E27FC236}">
                <a16:creationId xmlns:a16="http://schemas.microsoft.com/office/drawing/2014/main" id="{FF0DE3FE-C3A4-4A63-A230-995BE43BD0FE}"/>
              </a:ext>
            </a:extLst>
          </p:cNvPr>
          <p:cNvPicPr>
            <a:picLocks noChangeAspect="1"/>
          </p:cNvPicPr>
          <p:nvPr/>
        </p:nvPicPr>
        <p:blipFill rotWithShape="1">
          <a:blip r:embed="rId2"/>
          <a:srcRect l="1445" r="-3"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4"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E76EBAB7-3228-2E23-CCA4-F92F5AEA54A5}"/>
              </a:ext>
            </a:extLst>
          </p:cNvPr>
          <p:cNvSpPr>
            <a:spLocks noGrp="1"/>
          </p:cNvSpPr>
          <p:nvPr>
            <p:ph idx="1"/>
          </p:nvPr>
        </p:nvSpPr>
        <p:spPr>
          <a:xfrm>
            <a:off x="4654296" y="2706624"/>
            <a:ext cx="6894576" cy="3483864"/>
          </a:xfrm>
        </p:spPr>
        <p:txBody>
          <a:bodyPr>
            <a:normAutofit/>
          </a:bodyPr>
          <a:lstStyle/>
          <a:p>
            <a:r>
              <a:rPr lang="en-US" sz="2200" dirty="0"/>
              <a:t> </a:t>
            </a:r>
            <a:r>
              <a:rPr lang="en-US" sz="2200" dirty="0">
                <a:latin typeface="Bookman Old Style" panose="02050604050505020204" pitchFamily="18" charset="0"/>
              </a:rPr>
              <a:t>Biography: </a:t>
            </a:r>
          </a:p>
          <a:p>
            <a:endParaRPr lang="en-US" sz="2200" dirty="0">
              <a:latin typeface="Bookman Old Style" panose="02050604050505020204" pitchFamily="18" charset="0"/>
            </a:endParaRPr>
          </a:p>
          <a:p>
            <a:r>
              <a:rPr lang="en-US" sz="2200" dirty="0">
                <a:latin typeface="Bookman Old Style" panose="02050604050505020204" pitchFamily="18" charset="0"/>
              </a:rPr>
              <a:t>Perspective:  ‘When it was clear I could not reason with Mary, she left me know other option than to call the police to put her in the ambulance.   I literally sat on her all the way to Willard Parker Hospital : it was like being in a cage with an angry lion.’   </a:t>
            </a:r>
          </a:p>
        </p:txBody>
      </p:sp>
    </p:spTree>
    <p:extLst>
      <p:ext uri="{BB962C8B-B14F-4D97-AF65-F5344CB8AC3E}">
        <p14:creationId xmlns:p14="http://schemas.microsoft.com/office/powerpoint/2010/main" val="9145708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D7E19CBB-0BD0-4109-A65E-819B821BAB77}" vid="{BFBEC50C-ECE4-40B9-99F9-E00549DC359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65999624F3BD54D86C4DF3E1B2A6854" ma:contentTypeVersion="4" ma:contentTypeDescription="Create a new document." ma:contentTypeScope="" ma:versionID="18e3ceeca437bb0d8e3bb22f04485406">
  <xsd:schema xmlns:xsd="http://www.w3.org/2001/XMLSchema" xmlns:xs="http://www.w3.org/2001/XMLSchema" xmlns:p="http://schemas.microsoft.com/office/2006/metadata/properties" xmlns:ns2="0414960d-c21d-48d4-8310-8e6bcd96cbb6" xmlns:ns3="00398889-1b7c-4412-a55b-86faca90fdf2" targetNamespace="http://schemas.microsoft.com/office/2006/metadata/properties" ma:root="true" ma:fieldsID="a37b91f2ae4315a4c18070d2ba28f07b" ns2:_="" ns3:_="">
    <xsd:import namespace="0414960d-c21d-48d4-8310-8e6bcd96cbb6"/>
    <xsd:import namespace="00398889-1b7c-4412-a55b-86faca90fdf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14960d-c21d-48d4-8310-8e6bcd96cb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0398889-1b7c-4412-a55b-86faca90fdf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0398889-1b7c-4412-a55b-86faca90fdf2">
      <UserInfo>
        <DisplayName>Popp, Cari</DisplayName>
        <AccountId>6587</AccountId>
        <AccountType/>
      </UserInfo>
    </SharedWithUsers>
  </documentManagement>
</p:properties>
</file>

<file path=customXml/itemProps1.xml><?xml version="1.0" encoding="utf-8"?>
<ds:datastoreItem xmlns:ds="http://schemas.openxmlformats.org/officeDocument/2006/customXml" ds:itemID="{09873D1C-D957-4CB2-B0B1-A98C23DBC99F}">
  <ds:schemaRefs>
    <ds:schemaRef ds:uri="http://schemas.microsoft.com/sharepoint/v3/contenttype/forms"/>
  </ds:schemaRefs>
</ds:datastoreItem>
</file>

<file path=customXml/itemProps2.xml><?xml version="1.0" encoding="utf-8"?>
<ds:datastoreItem xmlns:ds="http://schemas.openxmlformats.org/officeDocument/2006/customXml" ds:itemID="{68D6947D-6113-4A9C-8C7F-A1E6987762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14960d-c21d-48d4-8310-8e6bcd96cbb6"/>
    <ds:schemaRef ds:uri="00398889-1b7c-4412-a55b-86faca90fd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7C3975-85C7-4320-A412-B83A48DCB775}">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414960d-c21d-48d4-8310-8e6bcd96cbb6"/>
    <ds:schemaRef ds:uri="http://purl.org/dc/terms/"/>
    <ds:schemaRef ds:uri="00398889-1b7c-4412-a55b-86faca90fdf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BC_Powerpoint_Wide_Billings</Template>
  <TotalTime>810</TotalTime>
  <Words>1015</Words>
  <Application>Microsoft Office PowerPoint</Application>
  <PresentationFormat>Widescreen</PresentationFormat>
  <Paragraphs>73</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Bookman Old Style</vt:lpstr>
      <vt:lpstr>Calibri</vt:lpstr>
      <vt:lpstr>Calibri Light</vt:lpstr>
      <vt:lpstr>Office Theme</vt:lpstr>
      <vt:lpstr>PowerPoint Presentation</vt:lpstr>
      <vt:lpstr>Set the Scene Via Tableau Vivant</vt:lpstr>
      <vt:lpstr>Set the Time - End of the 19th Century</vt:lpstr>
      <vt:lpstr>One Story … Ten Perspectives </vt:lpstr>
      <vt:lpstr>Mary Mallon – Cook </vt:lpstr>
      <vt:lpstr>Walter Bowen Family </vt:lpstr>
      <vt:lpstr>George Soper Ph.D – Investigator </vt:lpstr>
      <vt:lpstr>Hermann Biggs – Medical Officer of the NYC DOH</vt:lpstr>
      <vt:lpstr>Dr. Josephine Baker – NYC Health Inspector</vt:lpstr>
      <vt:lpstr>George Francis O’Neill – Attorney </vt:lpstr>
      <vt:lpstr>William Randolph Hearst- Newspaper Publisher </vt:lpstr>
      <vt:lpstr>New York 19th Century Society </vt:lpstr>
      <vt:lpstr>New York City 21st Century Society </vt:lpstr>
      <vt:lpstr>Anthony Bourdain – Chef and Author </vt:lpstr>
      <vt:lpstr>10 Perspectives – What is Yours?   </vt:lpstr>
      <vt:lpstr>Closing / 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Snyder, Arianne</dc:creator>
  <cp:lastModifiedBy>McNurlin, Kirsten</cp:lastModifiedBy>
  <cp:revision>370</cp:revision>
  <dcterms:created xsi:type="dcterms:W3CDTF">2019-10-18T16:50:57Z</dcterms:created>
  <dcterms:modified xsi:type="dcterms:W3CDTF">2022-11-07T22:07:53Z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0x010100E65999624F3BD54D86C4DF3E1B2A6854</vt:lpwstr>
  </property>
</Properties>
</file>